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306" r:id="rId2"/>
    <p:sldId id="280" r:id="rId3"/>
    <p:sldId id="282" r:id="rId4"/>
    <p:sldId id="281" r:id="rId5"/>
    <p:sldId id="263" r:id="rId6"/>
    <p:sldId id="285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7" r:id="rId15"/>
    <p:sldId id="307" r:id="rId16"/>
    <p:sldId id="299" r:id="rId17"/>
    <p:sldId id="301" r:id="rId18"/>
    <p:sldId id="308" r:id="rId19"/>
    <p:sldId id="262" r:id="rId20"/>
    <p:sldId id="309" r:id="rId21"/>
    <p:sldId id="310" r:id="rId22"/>
    <p:sldId id="312" r:id="rId23"/>
    <p:sldId id="302" r:id="rId24"/>
    <p:sldId id="303" r:id="rId25"/>
  </p:sldIdLst>
  <p:sldSz cx="24384000" cy="13716000"/>
  <p:notesSz cx="6858000" cy="9144000"/>
  <p:embeddedFontLst>
    <p:embeddedFont>
      <p:font typeface="Arial Unicode MS" panose="020B0604020202020204" pitchFamily="50" charset="-127"/>
      <p:regular r:id="rId27"/>
    </p:embeddedFont>
    <p:embeddedFont>
      <p:font typeface="나눔스퀘어 Light" panose="020B0600000101010101" pitchFamily="50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나눔스퀘어 Bold" panose="020B0600000101010101" pitchFamily="50" charset="-127"/>
      <p:bold r:id="rId3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717175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717175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717175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717175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717175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717175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717175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717175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717175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현희" initials="김현" lastIdx="2" clrIdx="0">
    <p:extLst>
      <p:ext uri="{19B8F6BF-5375-455C-9EA6-DF929625EA0E}">
        <p15:presenceInfo xmlns:p15="http://schemas.microsoft.com/office/powerpoint/2012/main" userId="b650318d446bd6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966A"/>
    <a:srgbClr val="FFFFFF"/>
    <a:srgbClr val="916A3F"/>
    <a:srgbClr val="C3CCB9"/>
    <a:srgbClr val="000000"/>
    <a:srgbClr val="C7A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0" autoAdjust="0"/>
    <p:restoredTop sz="78354" autoAdjust="0"/>
  </p:normalViewPr>
  <p:slideViewPr>
    <p:cSldViewPr snapToGrid="0">
      <p:cViewPr>
        <p:scale>
          <a:sx n="25" d="100"/>
          <a:sy n="25" d="100"/>
        </p:scale>
        <p:origin x="18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explosion val="6"/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89D-4BC2-B74F-FFC70F4ABDA1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9D-4BC2-B74F-FFC70F4AB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5T16:57:01.94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979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639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30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7584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46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474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091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42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05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with photo_no number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732314" y="7352837"/>
            <a:ext cx="271268" cy="21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793251" y="8157735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783552" y="6488190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723691" y="5678332"/>
            <a:ext cx="288514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16200000">
            <a:off x="-908727" y="10932570"/>
            <a:ext cx="3553350" cy="571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>
                <a:solidFill>
                  <a:srgbClr val="C1C0BE"/>
                </a:solidFill>
              </a:rPr>
              <a:t>Marketing</a:t>
            </a:r>
            <a:r>
              <a:t>   </a:t>
            </a:r>
            <a:r>
              <a:rPr>
                <a:solidFill>
                  <a:srgbClr val="C7A57F"/>
                </a:solidFill>
              </a:rPr>
              <a:t>/</a:t>
            </a:r>
            <a:r>
              <a:t>  </a:t>
            </a:r>
            <a:r>
              <a:rPr>
                <a:solidFill>
                  <a:srgbClr val="C1C0BE"/>
                </a:solidFill>
              </a:rPr>
              <a:t> Report</a:t>
            </a:r>
          </a:p>
        </p:txBody>
      </p:sp>
      <p:sp>
        <p:nvSpPr>
          <p:cNvPr id="62" name="Shape 62"/>
          <p:cNvSpPr/>
          <p:nvPr/>
        </p:nvSpPr>
        <p:spPr>
          <a:xfrm flipV="1">
            <a:off x="867947" y="703000"/>
            <a:ext cx="1" cy="4377610"/>
          </a:xfrm>
          <a:prstGeom prst="line">
            <a:avLst/>
          </a:prstGeom>
          <a:ln w="127000">
            <a:solidFill>
              <a:srgbClr val="2C2C2C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6191341" y="4668683"/>
            <a:ext cx="4259263" cy="425926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1"/>
          </p:nvPr>
        </p:nvSpPr>
        <p:spPr>
          <a:xfrm>
            <a:off x="11072496" y="4625484"/>
            <a:ext cx="4259263" cy="4259263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2"/>
          </p:nvPr>
        </p:nvSpPr>
        <p:spPr>
          <a:xfrm>
            <a:off x="15953651" y="4625483"/>
            <a:ext cx="4259263" cy="42592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2055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(light) no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/>
        </p:nvSpPr>
        <p:spPr>
          <a:xfrm>
            <a:off x="732314" y="7352837"/>
            <a:ext cx="271268" cy="21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C1C0B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793251" y="8157735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C1C0B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783552" y="6488190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C1C0B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723691" y="5678332"/>
            <a:ext cx="288514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C1C0B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 rot="16200000">
            <a:off x="-908727" y="10932570"/>
            <a:ext cx="3553350" cy="571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t>Marketing   </a:t>
            </a:r>
            <a:r>
              <a:rPr>
                <a:solidFill>
                  <a:srgbClr val="C7A57F"/>
                </a:solidFill>
              </a:rPr>
              <a:t>/</a:t>
            </a:r>
            <a:r>
              <a:t>   Report</a:t>
            </a:r>
          </a:p>
        </p:txBody>
      </p:sp>
      <p:sp>
        <p:nvSpPr>
          <p:cNvPr id="77" name="Shape 77"/>
          <p:cNvSpPr/>
          <p:nvPr/>
        </p:nvSpPr>
        <p:spPr>
          <a:xfrm flipV="1">
            <a:off x="867948" y="731657"/>
            <a:ext cx="1" cy="4348953"/>
          </a:xfrm>
          <a:prstGeom prst="line">
            <a:avLst/>
          </a:prstGeom>
          <a:ln w="127000">
            <a:solidFill>
              <a:srgbClr val="EBEAE7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3944666" y="2873466"/>
            <a:ext cx="2822575" cy="28225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/>
          </p:nvPr>
        </p:nvSpPr>
        <p:spPr>
          <a:xfrm>
            <a:off x="7468372" y="2873466"/>
            <a:ext cx="2822575" cy="28225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2"/>
          </p:nvPr>
        </p:nvSpPr>
        <p:spPr>
          <a:xfrm>
            <a:off x="10992078" y="2873466"/>
            <a:ext cx="2822575" cy="282257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3"/>
          </p:nvPr>
        </p:nvSpPr>
        <p:spPr>
          <a:xfrm>
            <a:off x="14515784" y="2873466"/>
            <a:ext cx="2822575" cy="282257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/>
          </p:nvPr>
        </p:nvSpPr>
        <p:spPr>
          <a:xfrm>
            <a:off x="18039489" y="2873466"/>
            <a:ext cx="2822575" cy="28225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/>
          </p:nvPr>
        </p:nvSpPr>
        <p:spPr>
          <a:xfrm>
            <a:off x="3944666" y="6448334"/>
            <a:ext cx="2822575" cy="282257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/>
          </p:nvPr>
        </p:nvSpPr>
        <p:spPr>
          <a:xfrm>
            <a:off x="7468372" y="6448334"/>
            <a:ext cx="2822575" cy="282257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7"/>
          </p:nvPr>
        </p:nvSpPr>
        <p:spPr>
          <a:xfrm>
            <a:off x="10992078" y="6448334"/>
            <a:ext cx="2822575" cy="282257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8"/>
          </p:nvPr>
        </p:nvSpPr>
        <p:spPr>
          <a:xfrm>
            <a:off x="14515784" y="6448334"/>
            <a:ext cx="2822575" cy="282257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/>
          </p:nvPr>
        </p:nvSpPr>
        <p:spPr>
          <a:xfrm>
            <a:off x="18039489" y="6448334"/>
            <a:ext cx="2822575" cy="2822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7102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hap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олилиния 20"/>
          <p:cNvSpPr>
            <a:spLocks noGrp="1"/>
          </p:cNvSpPr>
          <p:nvPr>
            <p:ph type="pic" sz="quarter" idx="13"/>
          </p:nvPr>
        </p:nvSpPr>
        <p:spPr>
          <a:xfrm>
            <a:off x="2955138" y="1027480"/>
            <a:ext cx="9268612" cy="11658458"/>
          </a:xfrm>
          <a:custGeom>
            <a:avLst/>
            <a:gdLst>
              <a:gd name="connsiteX0" fmla="*/ 5165309 w 9268612"/>
              <a:gd name="connsiteY0" fmla="*/ 0 h 11658458"/>
              <a:gd name="connsiteX1" fmla="*/ 7141083 w 9268612"/>
              <a:gd name="connsiteY1" fmla="*/ 0 h 11658458"/>
              <a:gd name="connsiteX2" fmla="*/ 7141083 w 9268612"/>
              <a:gd name="connsiteY2" fmla="*/ 1585544 h 11658458"/>
              <a:gd name="connsiteX3" fmla="*/ 9268612 w 9268612"/>
              <a:gd name="connsiteY3" fmla="*/ 1585544 h 11658458"/>
              <a:gd name="connsiteX4" fmla="*/ 9268612 w 9268612"/>
              <a:gd name="connsiteY4" fmla="*/ 4196982 h 11658458"/>
              <a:gd name="connsiteX5" fmla="*/ 8330400 w 9268612"/>
              <a:gd name="connsiteY5" fmla="*/ 4196982 h 11658458"/>
              <a:gd name="connsiteX6" fmla="*/ 8330400 w 9268612"/>
              <a:gd name="connsiteY6" fmla="*/ 9500819 h 11658458"/>
              <a:gd name="connsiteX7" fmla="*/ 2609850 w 9268612"/>
              <a:gd name="connsiteY7" fmla="*/ 9500819 h 11658458"/>
              <a:gd name="connsiteX8" fmla="*/ 2609850 w 9268612"/>
              <a:gd name="connsiteY8" fmla="*/ 10350363 h 11658458"/>
              <a:gd name="connsiteX9" fmla="*/ 3263500 w 9268612"/>
              <a:gd name="connsiteY9" fmla="*/ 10350363 h 11658458"/>
              <a:gd name="connsiteX10" fmla="*/ 3263500 w 9268612"/>
              <a:gd name="connsiteY10" fmla="*/ 11658458 h 11658458"/>
              <a:gd name="connsiteX11" fmla="*/ 1956200 w 9268612"/>
              <a:gd name="connsiteY11" fmla="*/ 11658458 h 11658458"/>
              <a:gd name="connsiteX12" fmla="*/ 1956200 w 9268612"/>
              <a:gd name="connsiteY12" fmla="*/ 10806538 h 11658458"/>
              <a:gd name="connsiteX13" fmla="*/ 0 w 9268612"/>
              <a:gd name="connsiteY13" fmla="*/ 10806538 h 11658458"/>
              <a:gd name="connsiteX14" fmla="*/ 0 w 9268612"/>
              <a:gd name="connsiteY14" fmla="*/ 8195100 h 11658458"/>
              <a:gd name="connsiteX15" fmla="*/ 1459700 w 9268612"/>
              <a:gd name="connsiteY15" fmla="*/ 8195100 h 11658458"/>
              <a:gd name="connsiteX16" fmla="*/ 1459700 w 9268612"/>
              <a:gd name="connsiteY16" fmla="*/ 2604720 h 11658458"/>
              <a:gd name="connsiteX17" fmla="*/ 6658762 w 9268612"/>
              <a:gd name="connsiteY17" fmla="*/ 2604720 h 11658458"/>
              <a:gd name="connsiteX18" fmla="*/ 6658762 w 9268612"/>
              <a:gd name="connsiteY18" fmla="*/ 1976976 h 11658458"/>
              <a:gd name="connsiteX19" fmla="*/ 5165309 w 9268612"/>
              <a:gd name="connsiteY19" fmla="*/ 1976976 h 1165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268612" h="11658458">
                <a:moveTo>
                  <a:pt x="5165309" y="0"/>
                </a:moveTo>
                <a:lnTo>
                  <a:pt x="7141083" y="0"/>
                </a:lnTo>
                <a:lnTo>
                  <a:pt x="7141083" y="1585544"/>
                </a:lnTo>
                <a:lnTo>
                  <a:pt x="9268612" y="1585544"/>
                </a:lnTo>
                <a:lnTo>
                  <a:pt x="9268612" y="4196982"/>
                </a:lnTo>
                <a:lnTo>
                  <a:pt x="8330400" y="4196982"/>
                </a:lnTo>
                <a:lnTo>
                  <a:pt x="8330400" y="9500819"/>
                </a:lnTo>
                <a:lnTo>
                  <a:pt x="2609850" y="9500819"/>
                </a:lnTo>
                <a:lnTo>
                  <a:pt x="2609850" y="10350363"/>
                </a:lnTo>
                <a:lnTo>
                  <a:pt x="3263500" y="10350363"/>
                </a:lnTo>
                <a:lnTo>
                  <a:pt x="3263500" y="11658458"/>
                </a:lnTo>
                <a:lnTo>
                  <a:pt x="1956200" y="11658458"/>
                </a:lnTo>
                <a:lnTo>
                  <a:pt x="1956200" y="10806538"/>
                </a:lnTo>
                <a:lnTo>
                  <a:pt x="0" y="10806538"/>
                </a:lnTo>
                <a:lnTo>
                  <a:pt x="0" y="8195100"/>
                </a:lnTo>
                <a:lnTo>
                  <a:pt x="1459700" y="8195100"/>
                </a:lnTo>
                <a:lnTo>
                  <a:pt x="1459700" y="2604720"/>
                </a:lnTo>
                <a:lnTo>
                  <a:pt x="6658762" y="2604720"/>
                </a:lnTo>
                <a:lnTo>
                  <a:pt x="6658762" y="1976976"/>
                </a:lnTo>
                <a:lnTo>
                  <a:pt x="5165309" y="1976976"/>
                </a:lnTo>
                <a:close/>
              </a:path>
            </a:pathLst>
          </a:custGeom>
          <a:solidFill>
            <a:schemeClr val="bg2"/>
          </a:solidFill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4105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Shape Photo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12917201" y="-26126"/>
            <a:ext cx="9969194" cy="13763703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234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dark bg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>
              <a:defRPr sz="2400" cap="none" spc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(dark)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3377854" y="2279414"/>
            <a:ext cx="16482720" cy="21768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3423999" y="4630044"/>
            <a:ext cx="20476357" cy="701929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563994" y="635695"/>
            <a:ext cx="607908" cy="495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1C0B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" name="Shape 43"/>
          <p:cNvSpPr/>
          <p:nvPr/>
        </p:nvSpPr>
        <p:spPr>
          <a:xfrm>
            <a:off x="732314" y="7352837"/>
            <a:ext cx="271268" cy="21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793251" y="8157735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83552" y="6488190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723691" y="5678332"/>
            <a:ext cx="288514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16200000">
            <a:off x="-908727" y="10932570"/>
            <a:ext cx="3553350" cy="571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>
                <a:solidFill>
                  <a:srgbClr val="C1C0BE"/>
                </a:solidFill>
              </a:rPr>
              <a:t>Marketing</a:t>
            </a:r>
            <a:r>
              <a:t>   </a:t>
            </a:r>
            <a:r>
              <a:rPr>
                <a:solidFill>
                  <a:srgbClr val="C7A57F"/>
                </a:solidFill>
              </a:rPr>
              <a:t>/</a:t>
            </a:r>
            <a:r>
              <a:t>  </a:t>
            </a:r>
            <a:r>
              <a:rPr>
                <a:solidFill>
                  <a:srgbClr val="C1C0BE"/>
                </a:solidFill>
              </a:rPr>
              <a:t> Report</a:t>
            </a:r>
          </a:p>
        </p:txBody>
      </p:sp>
      <p:sp>
        <p:nvSpPr>
          <p:cNvPr id="48" name="Shape 48"/>
          <p:cNvSpPr/>
          <p:nvPr/>
        </p:nvSpPr>
        <p:spPr>
          <a:xfrm flipV="1">
            <a:off x="867947" y="1655053"/>
            <a:ext cx="1" cy="3425557"/>
          </a:xfrm>
          <a:prstGeom prst="line">
            <a:avLst/>
          </a:prstGeom>
          <a:ln w="127000">
            <a:solidFill>
              <a:srgbClr val="2C2C2C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with photo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563994" y="635695"/>
            <a:ext cx="607908" cy="495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1C0B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" name="Shape 43"/>
          <p:cNvSpPr/>
          <p:nvPr/>
        </p:nvSpPr>
        <p:spPr>
          <a:xfrm>
            <a:off x="732314" y="7352837"/>
            <a:ext cx="271268" cy="21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793251" y="8157735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83552" y="6488190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723691" y="5678332"/>
            <a:ext cx="288514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16200000">
            <a:off x="-908727" y="10932570"/>
            <a:ext cx="3553350" cy="571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>
                <a:solidFill>
                  <a:srgbClr val="C1C0BE"/>
                </a:solidFill>
              </a:rPr>
              <a:t>Marketing</a:t>
            </a:r>
            <a:r>
              <a:t>   </a:t>
            </a:r>
            <a:r>
              <a:rPr>
                <a:solidFill>
                  <a:srgbClr val="C7A57F"/>
                </a:solidFill>
              </a:rPr>
              <a:t>/</a:t>
            </a:r>
            <a:r>
              <a:t>  </a:t>
            </a:r>
            <a:r>
              <a:rPr>
                <a:solidFill>
                  <a:srgbClr val="C1C0BE"/>
                </a:solidFill>
              </a:rPr>
              <a:t> Report</a:t>
            </a:r>
          </a:p>
        </p:txBody>
      </p:sp>
      <p:sp>
        <p:nvSpPr>
          <p:cNvPr id="48" name="Shape 48"/>
          <p:cNvSpPr/>
          <p:nvPr/>
        </p:nvSpPr>
        <p:spPr>
          <a:xfrm flipV="1">
            <a:off x="867947" y="1655053"/>
            <a:ext cx="1" cy="3425557"/>
          </a:xfrm>
          <a:prstGeom prst="line">
            <a:avLst/>
          </a:prstGeom>
          <a:ln w="127000">
            <a:solidFill>
              <a:srgbClr val="2C2C2C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5485720" y="4229750"/>
            <a:ext cx="2352675" cy="235108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11"/>
          </p:nvPr>
        </p:nvSpPr>
        <p:spPr>
          <a:xfrm>
            <a:off x="8552035" y="4229750"/>
            <a:ext cx="2352675" cy="235108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2"/>
          </p:nvPr>
        </p:nvSpPr>
        <p:spPr>
          <a:xfrm>
            <a:off x="11618350" y="4229750"/>
            <a:ext cx="2352675" cy="235108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3"/>
          </p:nvPr>
        </p:nvSpPr>
        <p:spPr>
          <a:xfrm>
            <a:off x="14684665" y="4229750"/>
            <a:ext cx="2352675" cy="2351088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4"/>
          </p:nvPr>
        </p:nvSpPr>
        <p:spPr>
          <a:xfrm>
            <a:off x="17750979" y="4208694"/>
            <a:ext cx="2352675" cy="2351088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15"/>
          </p:nvPr>
        </p:nvSpPr>
        <p:spPr>
          <a:xfrm>
            <a:off x="5485720" y="7267218"/>
            <a:ext cx="2352675" cy="235108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16"/>
          </p:nvPr>
        </p:nvSpPr>
        <p:spPr>
          <a:xfrm>
            <a:off x="8552035" y="7267218"/>
            <a:ext cx="2352675" cy="2351088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Рисунок 2"/>
          <p:cNvSpPr>
            <a:spLocks noGrp="1"/>
          </p:cNvSpPr>
          <p:nvPr>
            <p:ph type="pic" sz="quarter" idx="17"/>
          </p:nvPr>
        </p:nvSpPr>
        <p:spPr>
          <a:xfrm>
            <a:off x="11618350" y="7267218"/>
            <a:ext cx="2352675" cy="2351088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8"/>
          </p:nvPr>
        </p:nvSpPr>
        <p:spPr>
          <a:xfrm>
            <a:off x="14684665" y="7267218"/>
            <a:ext cx="2352675" cy="2351088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Рисунок 2"/>
          <p:cNvSpPr>
            <a:spLocks noGrp="1"/>
          </p:cNvSpPr>
          <p:nvPr>
            <p:ph type="pic" sz="quarter" idx="19"/>
          </p:nvPr>
        </p:nvSpPr>
        <p:spPr>
          <a:xfrm>
            <a:off x="17750979" y="7246162"/>
            <a:ext cx="2352675" cy="23510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4475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(dark) no number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3377854" y="2279414"/>
            <a:ext cx="16482720" cy="21768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3423999" y="4630044"/>
            <a:ext cx="20476357" cy="701929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/>
        </p:nvSpPr>
        <p:spPr>
          <a:xfrm>
            <a:off x="732314" y="7352837"/>
            <a:ext cx="271268" cy="21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793251" y="8157735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783552" y="6488190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723691" y="5678332"/>
            <a:ext cx="288514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555555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2C2C2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16200000">
            <a:off x="-908727" y="10932570"/>
            <a:ext cx="3553350" cy="571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>
                <a:solidFill>
                  <a:srgbClr val="C1C0BE"/>
                </a:solidFill>
              </a:rPr>
              <a:t>Marketing</a:t>
            </a:r>
            <a:r>
              <a:t>   </a:t>
            </a:r>
            <a:r>
              <a:rPr>
                <a:solidFill>
                  <a:srgbClr val="C7A57F"/>
                </a:solidFill>
              </a:rPr>
              <a:t>/</a:t>
            </a:r>
            <a:r>
              <a:t>  </a:t>
            </a:r>
            <a:r>
              <a:rPr>
                <a:solidFill>
                  <a:srgbClr val="C1C0BE"/>
                </a:solidFill>
              </a:rPr>
              <a:t> Report</a:t>
            </a:r>
          </a:p>
        </p:txBody>
      </p:sp>
      <p:sp>
        <p:nvSpPr>
          <p:cNvPr id="62" name="Shape 62"/>
          <p:cNvSpPr/>
          <p:nvPr/>
        </p:nvSpPr>
        <p:spPr>
          <a:xfrm flipV="1">
            <a:off x="867947" y="703000"/>
            <a:ext cx="1" cy="4377610"/>
          </a:xfrm>
          <a:prstGeom prst="line">
            <a:avLst/>
          </a:prstGeom>
          <a:ln w="127000">
            <a:solidFill>
              <a:srgbClr val="2C2C2C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563994" y="635695"/>
            <a:ext cx="607908" cy="495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1C0B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901435" y="2279414"/>
            <a:ext cx="16482720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947579" y="4630044"/>
            <a:ext cx="19809185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732314" y="7352837"/>
            <a:ext cx="271268" cy="21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C1C0B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793251" y="8157735"/>
            <a:ext cx="149394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C1C0B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783552" y="6488190"/>
            <a:ext cx="168792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C1C0B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723691" y="5678332"/>
            <a:ext cx="288514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45719" rIns="45719"/>
          <a:lstStyle/>
          <a:p>
            <a:pPr defTabSz="457200">
              <a:defRPr sz="2400">
                <a:solidFill>
                  <a:srgbClr val="C1C0B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431270" y="607363"/>
            <a:ext cx="873356" cy="4953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ctr">
              <a:defRPr cap="all" spc="5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ape 9"/>
          <p:cNvSpPr/>
          <p:nvPr/>
        </p:nvSpPr>
        <p:spPr>
          <a:xfrm rot="16200000">
            <a:off x="-908727" y="10932570"/>
            <a:ext cx="3553350" cy="571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t>Marketing   </a:t>
            </a:r>
            <a:r>
              <a:rPr>
                <a:solidFill>
                  <a:srgbClr val="C7A57F"/>
                </a:solidFill>
              </a:rPr>
              <a:t>/</a:t>
            </a:r>
            <a:r>
              <a:t>   Report</a:t>
            </a:r>
          </a:p>
        </p:txBody>
      </p:sp>
      <p:sp>
        <p:nvSpPr>
          <p:cNvPr id="10" name="Shape 10"/>
          <p:cNvSpPr/>
          <p:nvPr/>
        </p:nvSpPr>
        <p:spPr>
          <a:xfrm flipV="1">
            <a:off x="867947" y="1655053"/>
            <a:ext cx="1" cy="3425557"/>
          </a:xfrm>
          <a:prstGeom prst="line">
            <a:avLst/>
          </a:prstGeom>
          <a:ln w="127000">
            <a:solidFill>
              <a:srgbClr val="EBEAE7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8" r:id="rId4"/>
    <p:sldLayoutId id="2147483660" r:id="rId5"/>
    <p:sldLayoutId id="2147483651" r:id="rId6"/>
    <p:sldLayoutId id="2147483652" r:id="rId7"/>
    <p:sldLayoutId id="2147483656" r:id="rId8"/>
    <p:sldLayoutId id="2147483653" r:id="rId9"/>
    <p:sldLayoutId id="2147483657" r:id="rId10"/>
    <p:sldLayoutId id="2147483654" r:id="rId11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1pPr>
      <a:lvl2pPr marL="0" marR="0" indent="228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2pPr>
      <a:lvl3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3pPr>
      <a:lvl4pPr marL="0" marR="0" indent="685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4pPr>
      <a:lvl5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5pPr>
      <a:lvl6pPr marL="0" marR="0" indent="1143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6pPr>
      <a:lvl7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7pPr>
      <a:lvl8pPr marL="0" marR="0" indent="1600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8pPr>
      <a:lvl9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3A3B39"/>
          </a:solidFill>
          <a:uFillTx/>
          <a:latin typeface="Bebas"/>
          <a:ea typeface="Bebas"/>
          <a:cs typeface="Bebas"/>
          <a:sym typeface="Bebas"/>
        </a:defRPr>
      </a:lvl9pPr>
    </p:titleStyle>
    <p:body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717175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eba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musinsa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모자, 셔츠이(가) 표시된 사진&#10;&#10;자동 생성된 설명">
            <a:extLst>
              <a:ext uri="{FF2B5EF4-FFF2-40B4-BE49-F238E27FC236}">
                <a16:creationId xmlns:a16="http://schemas.microsoft.com/office/drawing/2014/main" id="{C589357B-D973-4770-9D2C-74A1CB4655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6" b="9936"/>
          <a:stretch>
            <a:fillRect/>
          </a:stretch>
        </p:blipFill>
        <p:spPr>
          <a:xfrm>
            <a:off x="39740" y="0"/>
            <a:ext cx="24384000" cy="13716000"/>
          </a:xfrm>
          <a:solidFill>
            <a:schemeClr val="bg2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3E7217-6237-464C-8924-8F57656B2F4D}"/>
              </a:ext>
            </a:extLst>
          </p:cNvPr>
          <p:cNvSpPr/>
          <p:nvPr/>
        </p:nvSpPr>
        <p:spPr>
          <a:xfrm>
            <a:off x="16956139" y="5646356"/>
            <a:ext cx="7467601" cy="3408033"/>
          </a:xfrm>
          <a:prstGeom prst="rect">
            <a:avLst/>
          </a:prstGeom>
          <a:solidFill>
            <a:srgbClr val="C3CCB9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-44999" y="24339"/>
            <a:ext cx="24445194" cy="13735891"/>
          </a:xfrm>
          <a:prstGeom prst="rect">
            <a:avLst/>
          </a:prstGeom>
          <a:solidFill>
            <a:srgbClr val="272727">
              <a:alpha val="70000"/>
            </a:srgb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99" name="Shape 99"/>
          <p:cNvSpPr/>
          <p:nvPr/>
        </p:nvSpPr>
        <p:spPr>
          <a:xfrm>
            <a:off x="4066673" y="4647973"/>
            <a:ext cx="16221849" cy="39410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>
              <a:lnSpc>
                <a:spcPct val="80000"/>
              </a:lnSpc>
              <a:defRPr sz="15500">
                <a:solidFill>
                  <a:srgbClr val="F6F5F3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dirty="0"/>
              <a:t>Clothing Size</a:t>
            </a:r>
          </a:p>
          <a:p>
            <a:pPr algn="ctr">
              <a:lnSpc>
                <a:spcPct val="80000"/>
              </a:lnSpc>
              <a:defRPr sz="15500">
                <a:solidFill>
                  <a:srgbClr val="F6F5F3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dirty="0"/>
              <a:t> </a:t>
            </a:r>
            <a:r>
              <a:rPr lang="en-US" dirty="0">
                <a:solidFill>
                  <a:srgbClr val="C7A57F"/>
                </a:solidFill>
              </a:rPr>
              <a:t>Recommendation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10490895" y="9144296"/>
            <a:ext cx="4090766" cy="815532"/>
            <a:chOff x="0" y="0"/>
            <a:chExt cx="4090765" cy="815531"/>
          </a:xfrm>
        </p:grpSpPr>
        <p:sp>
          <p:nvSpPr>
            <p:cNvPr id="100" name="Shape 100"/>
            <p:cNvSpPr/>
            <p:nvPr/>
          </p:nvSpPr>
          <p:spPr>
            <a:xfrm>
              <a:off x="0" y="0"/>
              <a:ext cx="4090766" cy="815532"/>
            </a:xfrm>
            <a:prstGeom prst="roundRect">
              <a:avLst>
                <a:gd name="adj" fmla="val 50000"/>
              </a:avLst>
            </a:prstGeom>
            <a:solidFill>
              <a:srgbClr val="C7A57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52523" y="210915"/>
              <a:ext cx="3207920" cy="3937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1800" cap="all" spc="360">
                  <a:solidFill>
                    <a:srgbClr val="272727"/>
                  </a:solidFill>
                  <a:latin typeface="+mj-lt"/>
                  <a:ea typeface="+mj-ea"/>
                  <a:cs typeface="+mj-cs"/>
                  <a:sym typeface="Avenir Heavy"/>
                </a:defRPr>
              </a:lvl1pPr>
            </a:lstStyle>
            <a:p>
              <a:r>
                <a:rPr dirty="0"/>
                <a:t>more information</a:t>
              </a:r>
            </a:p>
          </p:txBody>
        </p:sp>
        <p:sp>
          <p:nvSpPr>
            <p:cNvPr id="102" name="Shape 102"/>
            <p:cNvSpPr/>
            <p:nvPr/>
          </p:nvSpPr>
          <p:spPr>
            <a:xfrm>
              <a:off x="3655908" y="326294"/>
              <a:ext cx="99826" cy="16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0" y="0"/>
                  </a:moveTo>
                  <a:lnTo>
                    <a:pt x="0" y="2462"/>
                  </a:lnTo>
                  <a:lnTo>
                    <a:pt x="13671" y="10800"/>
                  </a:lnTo>
                  <a:lnTo>
                    <a:pt x="0" y="19194"/>
                  </a:lnTo>
                  <a:lnTo>
                    <a:pt x="4010" y="21600"/>
                  </a:lnTo>
                  <a:lnTo>
                    <a:pt x="21600" y="10800"/>
                  </a:lnTo>
                  <a:lnTo>
                    <a:pt x="4010" y="0"/>
                  </a:lnTo>
                </a:path>
              </a:pathLst>
            </a:custGeom>
            <a:solidFill>
              <a:srgbClr val="272727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0490895" y="3273744"/>
            <a:ext cx="3341016" cy="459338"/>
            <a:chOff x="0" y="0"/>
            <a:chExt cx="3341015" cy="459337"/>
          </a:xfrm>
        </p:grpSpPr>
        <p:sp>
          <p:nvSpPr>
            <p:cNvPr id="104" name="Shape 104"/>
            <p:cNvSpPr/>
            <p:nvPr/>
          </p:nvSpPr>
          <p:spPr>
            <a:xfrm>
              <a:off x="897849" y="55436"/>
              <a:ext cx="437164" cy="34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7" y="5082"/>
                  </a:moveTo>
                  <a:cubicBezTo>
                    <a:pt x="19237" y="5506"/>
                    <a:pt x="19237" y="5929"/>
                    <a:pt x="19237" y="5929"/>
                  </a:cubicBezTo>
                  <a:cubicBezTo>
                    <a:pt x="19237" y="13129"/>
                    <a:pt x="14850" y="21600"/>
                    <a:pt x="6750" y="21600"/>
                  </a:cubicBezTo>
                  <a:cubicBezTo>
                    <a:pt x="4388" y="21600"/>
                    <a:pt x="2025" y="20753"/>
                    <a:pt x="0" y="19059"/>
                  </a:cubicBezTo>
                  <a:cubicBezTo>
                    <a:pt x="338" y="19059"/>
                    <a:pt x="675" y="19059"/>
                    <a:pt x="1013" y="19059"/>
                  </a:cubicBezTo>
                  <a:cubicBezTo>
                    <a:pt x="3038" y="19059"/>
                    <a:pt x="5063" y="18212"/>
                    <a:pt x="6413" y="16941"/>
                  </a:cubicBezTo>
                  <a:cubicBezTo>
                    <a:pt x="4725" y="16941"/>
                    <a:pt x="3038" y="15247"/>
                    <a:pt x="2363" y="13129"/>
                  </a:cubicBezTo>
                  <a:cubicBezTo>
                    <a:pt x="2700" y="13129"/>
                    <a:pt x="3038" y="13129"/>
                    <a:pt x="3375" y="13129"/>
                  </a:cubicBezTo>
                  <a:cubicBezTo>
                    <a:pt x="3713" y="13129"/>
                    <a:pt x="4050" y="13129"/>
                    <a:pt x="4388" y="13129"/>
                  </a:cubicBezTo>
                  <a:cubicBezTo>
                    <a:pt x="2363" y="12282"/>
                    <a:pt x="1013" y="10165"/>
                    <a:pt x="1013" y="7624"/>
                  </a:cubicBezTo>
                  <a:cubicBezTo>
                    <a:pt x="1013" y="7624"/>
                    <a:pt x="1013" y="7624"/>
                    <a:pt x="1013" y="7624"/>
                  </a:cubicBezTo>
                  <a:cubicBezTo>
                    <a:pt x="1688" y="8047"/>
                    <a:pt x="2363" y="8047"/>
                    <a:pt x="3038" y="8047"/>
                  </a:cubicBezTo>
                  <a:cubicBezTo>
                    <a:pt x="1688" y="7200"/>
                    <a:pt x="1013" y="5506"/>
                    <a:pt x="1013" y="3812"/>
                  </a:cubicBezTo>
                  <a:cubicBezTo>
                    <a:pt x="1013" y="2541"/>
                    <a:pt x="1350" y="1694"/>
                    <a:pt x="1688" y="847"/>
                  </a:cubicBezTo>
                  <a:cubicBezTo>
                    <a:pt x="3713" y="4235"/>
                    <a:pt x="7088" y="6353"/>
                    <a:pt x="10463" y="6776"/>
                  </a:cubicBezTo>
                  <a:cubicBezTo>
                    <a:pt x="10463" y="6353"/>
                    <a:pt x="10463" y="5929"/>
                    <a:pt x="10463" y="5506"/>
                  </a:cubicBezTo>
                  <a:cubicBezTo>
                    <a:pt x="10463" y="2118"/>
                    <a:pt x="12487" y="0"/>
                    <a:pt x="14850" y="0"/>
                  </a:cubicBezTo>
                  <a:cubicBezTo>
                    <a:pt x="16200" y="0"/>
                    <a:pt x="17212" y="424"/>
                    <a:pt x="18225" y="1694"/>
                  </a:cubicBezTo>
                  <a:cubicBezTo>
                    <a:pt x="18900" y="1271"/>
                    <a:pt x="19912" y="847"/>
                    <a:pt x="20925" y="424"/>
                  </a:cubicBezTo>
                  <a:cubicBezTo>
                    <a:pt x="20587" y="1694"/>
                    <a:pt x="19912" y="2541"/>
                    <a:pt x="18900" y="3388"/>
                  </a:cubicBezTo>
                  <a:cubicBezTo>
                    <a:pt x="19912" y="2965"/>
                    <a:pt x="20587" y="2965"/>
                    <a:pt x="21600" y="2541"/>
                  </a:cubicBezTo>
                  <a:cubicBezTo>
                    <a:pt x="20925" y="3388"/>
                    <a:pt x="20250" y="4659"/>
                    <a:pt x="19237" y="5082"/>
                  </a:cubicBezTo>
                  <a:close/>
                </a:path>
              </a:pathLst>
            </a:custGeom>
            <a:solidFill>
              <a:srgbClr val="9F9E9D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2400">
                  <a:solidFill>
                    <a:srgbClr val="2C2C2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0" y="0"/>
              <a:ext cx="240757" cy="459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46"/>
                  </a:moveTo>
                  <a:cubicBezTo>
                    <a:pt x="17897" y="3546"/>
                    <a:pt x="17897" y="3546"/>
                    <a:pt x="17897" y="3546"/>
                  </a:cubicBezTo>
                  <a:cubicBezTo>
                    <a:pt x="14811" y="3546"/>
                    <a:pt x="14194" y="4513"/>
                    <a:pt x="14194" y="5481"/>
                  </a:cubicBezTo>
                  <a:cubicBezTo>
                    <a:pt x="14194" y="8060"/>
                    <a:pt x="14194" y="8060"/>
                    <a:pt x="14194" y="8060"/>
                  </a:cubicBezTo>
                  <a:cubicBezTo>
                    <a:pt x="21600" y="8060"/>
                    <a:pt x="21600" y="8060"/>
                    <a:pt x="21600" y="8060"/>
                  </a:cubicBezTo>
                  <a:cubicBezTo>
                    <a:pt x="20366" y="11928"/>
                    <a:pt x="20366" y="11928"/>
                    <a:pt x="20366" y="11928"/>
                  </a:cubicBezTo>
                  <a:cubicBezTo>
                    <a:pt x="14194" y="11928"/>
                    <a:pt x="14194" y="11928"/>
                    <a:pt x="14194" y="11928"/>
                  </a:cubicBezTo>
                  <a:cubicBezTo>
                    <a:pt x="14194" y="21600"/>
                    <a:pt x="14194" y="21600"/>
                    <a:pt x="14194" y="21600"/>
                  </a:cubicBezTo>
                  <a:cubicBezTo>
                    <a:pt x="6789" y="21600"/>
                    <a:pt x="6789" y="21600"/>
                    <a:pt x="6789" y="21600"/>
                  </a:cubicBezTo>
                  <a:cubicBezTo>
                    <a:pt x="6789" y="11928"/>
                    <a:pt x="6789" y="11928"/>
                    <a:pt x="6789" y="11928"/>
                  </a:cubicBezTo>
                  <a:cubicBezTo>
                    <a:pt x="0" y="11928"/>
                    <a:pt x="0" y="11928"/>
                    <a:pt x="0" y="11928"/>
                  </a:cubicBezTo>
                  <a:cubicBezTo>
                    <a:pt x="0" y="8060"/>
                    <a:pt x="0" y="8060"/>
                    <a:pt x="0" y="8060"/>
                  </a:cubicBezTo>
                  <a:cubicBezTo>
                    <a:pt x="6789" y="8060"/>
                    <a:pt x="6789" y="8060"/>
                    <a:pt x="6789" y="8060"/>
                  </a:cubicBezTo>
                  <a:cubicBezTo>
                    <a:pt x="6789" y="5158"/>
                    <a:pt x="6789" y="5158"/>
                    <a:pt x="6789" y="5158"/>
                  </a:cubicBezTo>
                  <a:cubicBezTo>
                    <a:pt x="6789" y="1934"/>
                    <a:pt x="10491" y="0"/>
                    <a:pt x="16046" y="0"/>
                  </a:cubicBezTo>
                  <a:cubicBezTo>
                    <a:pt x="18514" y="0"/>
                    <a:pt x="20983" y="322"/>
                    <a:pt x="21600" y="322"/>
                  </a:cubicBezTo>
                  <a:lnTo>
                    <a:pt x="21600" y="3546"/>
                  </a:lnTo>
                  <a:close/>
                </a:path>
              </a:pathLst>
            </a:custGeom>
            <a:solidFill>
              <a:srgbClr val="9F9E9D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2400">
                  <a:solidFill>
                    <a:srgbClr val="2C2C2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976475" y="14585"/>
              <a:ext cx="272017" cy="430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00" y="1029"/>
                    <a:pt x="18900" y="1029"/>
                    <a:pt x="18900" y="1029"/>
                  </a:cubicBezTo>
                  <a:cubicBezTo>
                    <a:pt x="16200" y="1029"/>
                    <a:pt x="16200" y="1029"/>
                    <a:pt x="16200" y="1029"/>
                  </a:cubicBezTo>
                  <a:cubicBezTo>
                    <a:pt x="17820" y="2057"/>
                    <a:pt x="19440" y="3086"/>
                    <a:pt x="19440" y="4800"/>
                  </a:cubicBezTo>
                  <a:cubicBezTo>
                    <a:pt x="19440" y="8229"/>
                    <a:pt x="14580" y="8571"/>
                    <a:pt x="14580" y="10286"/>
                  </a:cubicBezTo>
                  <a:cubicBezTo>
                    <a:pt x="14580" y="12000"/>
                    <a:pt x="20520" y="12686"/>
                    <a:pt x="20520" y="16114"/>
                  </a:cubicBezTo>
                  <a:cubicBezTo>
                    <a:pt x="20520" y="17143"/>
                    <a:pt x="20520" y="17829"/>
                    <a:pt x="19980" y="18514"/>
                  </a:cubicBezTo>
                  <a:cubicBezTo>
                    <a:pt x="17820" y="20914"/>
                    <a:pt x="12960" y="21600"/>
                    <a:pt x="9180" y="21600"/>
                  </a:cubicBezTo>
                  <a:cubicBezTo>
                    <a:pt x="6480" y="21600"/>
                    <a:pt x="2700" y="20914"/>
                    <a:pt x="540" y="19200"/>
                  </a:cubicBezTo>
                  <a:cubicBezTo>
                    <a:pt x="0" y="18857"/>
                    <a:pt x="0" y="18171"/>
                    <a:pt x="0" y="17486"/>
                  </a:cubicBezTo>
                  <a:cubicBezTo>
                    <a:pt x="0" y="16114"/>
                    <a:pt x="1620" y="14743"/>
                    <a:pt x="3240" y="14057"/>
                  </a:cubicBezTo>
                  <a:cubicBezTo>
                    <a:pt x="5940" y="13029"/>
                    <a:pt x="8640" y="13029"/>
                    <a:pt x="11340" y="12686"/>
                  </a:cubicBezTo>
                  <a:cubicBezTo>
                    <a:pt x="10800" y="12000"/>
                    <a:pt x="10260" y="11657"/>
                    <a:pt x="10260" y="10971"/>
                  </a:cubicBezTo>
                  <a:cubicBezTo>
                    <a:pt x="10260" y="10286"/>
                    <a:pt x="10260" y="9943"/>
                    <a:pt x="10800" y="9600"/>
                  </a:cubicBezTo>
                  <a:cubicBezTo>
                    <a:pt x="10260" y="9943"/>
                    <a:pt x="9720" y="9943"/>
                    <a:pt x="9180" y="9943"/>
                  </a:cubicBezTo>
                  <a:cubicBezTo>
                    <a:pt x="5400" y="9943"/>
                    <a:pt x="2160" y="7886"/>
                    <a:pt x="2160" y="5486"/>
                  </a:cubicBezTo>
                  <a:cubicBezTo>
                    <a:pt x="2160" y="3771"/>
                    <a:pt x="3240" y="2400"/>
                    <a:pt x="4860" y="1714"/>
                  </a:cubicBezTo>
                  <a:cubicBezTo>
                    <a:pt x="7020" y="343"/>
                    <a:pt x="10260" y="0"/>
                    <a:pt x="12960" y="0"/>
                  </a:cubicBezTo>
                  <a:lnTo>
                    <a:pt x="21600" y="0"/>
                  </a:lnTo>
                  <a:close/>
                  <a:moveTo>
                    <a:pt x="12960" y="13714"/>
                  </a:moveTo>
                  <a:cubicBezTo>
                    <a:pt x="12960" y="13714"/>
                    <a:pt x="12420" y="13714"/>
                    <a:pt x="11880" y="13714"/>
                  </a:cubicBezTo>
                  <a:cubicBezTo>
                    <a:pt x="8640" y="13714"/>
                    <a:pt x="3780" y="14400"/>
                    <a:pt x="3780" y="16800"/>
                  </a:cubicBezTo>
                  <a:cubicBezTo>
                    <a:pt x="3780" y="19543"/>
                    <a:pt x="8100" y="20229"/>
                    <a:pt x="11340" y="20229"/>
                  </a:cubicBezTo>
                  <a:cubicBezTo>
                    <a:pt x="14580" y="20229"/>
                    <a:pt x="17820" y="19543"/>
                    <a:pt x="17820" y="17486"/>
                  </a:cubicBezTo>
                  <a:cubicBezTo>
                    <a:pt x="17820" y="15429"/>
                    <a:pt x="15120" y="14400"/>
                    <a:pt x="12960" y="13714"/>
                  </a:cubicBezTo>
                  <a:close/>
                  <a:moveTo>
                    <a:pt x="9720" y="1029"/>
                  </a:moveTo>
                  <a:cubicBezTo>
                    <a:pt x="8640" y="1029"/>
                    <a:pt x="7560" y="1371"/>
                    <a:pt x="7020" y="2057"/>
                  </a:cubicBezTo>
                  <a:cubicBezTo>
                    <a:pt x="5940" y="2400"/>
                    <a:pt x="5940" y="3086"/>
                    <a:pt x="5940" y="4114"/>
                  </a:cubicBezTo>
                  <a:cubicBezTo>
                    <a:pt x="5940" y="5829"/>
                    <a:pt x="7560" y="8914"/>
                    <a:pt x="11340" y="8914"/>
                  </a:cubicBezTo>
                  <a:cubicBezTo>
                    <a:pt x="12420" y="8914"/>
                    <a:pt x="13500" y="8571"/>
                    <a:pt x="14580" y="8229"/>
                  </a:cubicBezTo>
                  <a:cubicBezTo>
                    <a:pt x="15120" y="7543"/>
                    <a:pt x="15660" y="6857"/>
                    <a:pt x="15660" y="6171"/>
                  </a:cubicBezTo>
                  <a:cubicBezTo>
                    <a:pt x="15660" y="4114"/>
                    <a:pt x="13500" y="1029"/>
                    <a:pt x="9720" y="1029"/>
                  </a:cubicBezTo>
                  <a:close/>
                </a:path>
              </a:pathLst>
            </a:custGeom>
            <a:solidFill>
              <a:srgbClr val="9F9E9D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2400">
                  <a:solidFill>
                    <a:srgbClr val="2C2C2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2876057" y="62031"/>
              <a:ext cx="464959" cy="335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2" y="18073"/>
                  </a:moveTo>
                  <a:cubicBezTo>
                    <a:pt x="20965" y="19837"/>
                    <a:pt x="20012" y="21159"/>
                    <a:pt x="18741" y="21159"/>
                  </a:cubicBezTo>
                  <a:cubicBezTo>
                    <a:pt x="16200" y="21600"/>
                    <a:pt x="13341" y="21600"/>
                    <a:pt x="10800" y="21600"/>
                  </a:cubicBezTo>
                  <a:cubicBezTo>
                    <a:pt x="7941" y="21600"/>
                    <a:pt x="5400" y="21600"/>
                    <a:pt x="2541" y="21159"/>
                  </a:cubicBezTo>
                  <a:cubicBezTo>
                    <a:pt x="1588" y="21159"/>
                    <a:pt x="635" y="19837"/>
                    <a:pt x="318" y="18073"/>
                  </a:cubicBezTo>
                  <a:cubicBezTo>
                    <a:pt x="0" y="15869"/>
                    <a:pt x="0" y="13224"/>
                    <a:pt x="0" y="11020"/>
                  </a:cubicBezTo>
                  <a:cubicBezTo>
                    <a:pt x="0" y="8376"/>
                    <a:pt x="0" y="6171"/>
                    <a:pt x="318" y="3527"/>
                  </a:cubicBezTo>
                  <a:cubicBezTo>
                    <a:pt x="635" y="2204"/>
                    <a:pt x="1588" y="882"/>
                    <a:pt x="2541" y="441"/>
                  </a:cubicBezTo>
                  <a:cubicBezTo>
                    <a:pt x="5400" y="0"/>
                    <a:pt x="7941" y="0"/>
                    <a:pt x="10800" y="0"/>
                  </a:cubicBezTo>
                  <a:cubicBezTo>
                    <a:pt x="13341" y="0"/>
                    <a:pt x="16200" y="0"/>
                    <a:pt x="18741" y="441"/>
                  </a:cubicBezTo>
                  <a:cubicBezTo>
                    <a:pt x="20012" y="882"/>
                    <a:pt x="20965" y="2204"/>
                    <a:pt x="21282" y="3527"/>
                  </a:cubicBezTo>
                  <a:cubicBezTo>
                    <a:pt x="21600" y="6171"/>
                    <a:pt x="21600" y="8376"/>
                    <a:pt x="21600" y="11020"/>
                  </a:cubicBezTo>
                  <a:cubicBezTo>
                    <a:pt x="21600" y="13224"/>
                    <a:pt x="21600" y="15869"/>
                    <a:pt x="21282" y="18073"/>
                  </a:cubicBezTo>
                  <a:close/>
                  <a:moveTo>
                    <a:pt x="14929" y="10139"/>
                  </a:moveTo>
                  <a:cubicBezTo>
                    <a:pt x="8894" y="4849"/>
                    <a:pt x="8894" y="4849"/>
                    <a:pt x="8894" y="4849"/>
                  </a:cubicBezTo>
                  <a:cubicBezTo>
                    <a:pt x="8576" y="4408"/>
                    <a:pt x="8259" y="4408"/>
                    <a:pt x="7941" y="4408"/>
                  </a:cubicBezTo>
                  <a:cubicBezTo>
                    <a:pt x="7941" y="4849"/>
                    <a:pt x="7624" y="5290"/>
                    <a:pt x="7624" y="5731"/>
                  </a:cubicBezTo>
                  <a:cubicBezTo>
                    <a:pt x="7624" y="16310"/>
                    <a:pt x="7624" y="16310"/>
                    <a:pt x="7624" y="16310"/>
                  </a:cubicBezTo>
                  <a:cubicBezTo>
                    <a:pt x="7624" y="16751"/>
                    <a:pt x="7941" y="17192"/>
                    <a:pt x="7941" y="17192"/>
                  </a:cubicBezTo>
                  <a:cubicBezTo>
                    <a:pt x="8259" y="17192"/>
                    <a:pt x="8259" y="17192"/>
                    <a:pt x="8259" y="17192"/>
                  </a:cubicBezTo>
                  <a:cubicBezTo>
                    <a:pt x="8576" y="17192"/>
                    <a:pt x="8576" y="17192"/>
                    <a:pt x="8894" y="17192"/>
                  </a:cubicBezTo>
                  <a:cubicBezTo>
                    <a:pt x="14929" y="11902"/>
                    <a:pt x="14929" y="11902"/>
                    <a:pt x="14929" y="11902"/>
                  </a:cubicBezTo>
                  <a:cubicBezTo>
                    <a:pt x="15247" y="11461"/>
                    <a:pt x="15247" y="11461"/>
                    <a:pt x="15247" y="11020"/>
                  </a:cubicBezTo>
                  <a:cubicBezTo>
                    <a:pt x="15247" y="10580"/>
                    <a:pt x="15247" y="10139"/>
                    <a:pt x="14929" y="10139"/>
                  </a:cubicBezTo>
                  <a:close/>
                </a:path>
              </a:pathLst>
            </a:custGeom>
            <a:solidFill>
              <a:srgbClr val="9F9E9D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2400">
                  <a:solidFill>
                    <a:srgbClr val="2C2C2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17FD95-B785-41C9-90C4-46CDAFB4317E}"/>
              </a:ext>
            </a:extLst>
          </p:cNvPr>
          <p:cNvSpPr txBox="1"/>
          <p:nvPr/>
        </p:nvSpPr>
        <p:spPr>
          <a:xfrm>
            <a:off x="20288522" y="11298641"/>
            <a:ext cx="4026933" cy="27392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600" b="1" dirty="0">
                <a:solidFill>
                  <a:schemeClr val="bg2"/>
                </a:solidFill>
              </a:rPr>
              <a:t>김</a:t>
            </a:r>
            <a:r>
              <a:rPr lang="en-US" altLang="ko-KR" sz="3600" b="1" dirty="0">
                <a:solidFill>
                  <a:schemeClr val="bg2"/>
                </a:solidFill>
              </a:rPr>
              <a:t>3</a:t>
            </a:r>
            <a:r>
              <a:rPr lang="ko-KR" altLang="en-US" sz="3600" b="1" dirty="0">
                <a:solidFill>
                  <a:schemeClr val="bg2"/>
                </a:solidFill>
              </a:rPr>
              <a:t>인</a:t>
            </a:r>
            <a:r>
              <a:rPr lang="en-US" altLang="ko-KR" sz="3600" b="1" dirty="0">
                <a:solidFill>
                  <a:schemeClr val="bg2"/>
                </a:solidFill>
              </a:rPr>
              <a:t>1</a:t>
            </a:r>
            <a:r>
              <a:rPr lang="ko-KR" altLang="en-US" sz="3600" b="1" dirty="0">
                <a:solidFill>
                  <a:schemeClr val="bg2"/>
                </a:solidFill>
              </a:rPr>
              <a:t>팀</a:t>
            </a:r>
            <a:endParaRPr lang="en-US" altLang="ko-KR" sz="3600" b="1" dirty="0">
              <a:solidFill>
                <a:schemeClr val="bg2"/>
              </a:solidFill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chemeClr val="bg2"/>
                </a:solidFill>
              </a:rPr>
              <a:t>김다인</a:t>
            </a:r>
            <a:endParaRPr lang="en-US" altLang="ko-KR" sz="2800" dirty="0">
              <a:solidFill>
                <a:schemeClr val="bg2"/>
              </a:solidFill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chemeClr val="bg2"/>
                </a:solidFill>
              </a:rPr>
              <a:t>김태영</a:t>
            </a:r>
            <a:endParaRPr lang="en-US" altLang="ko-KR" sz="2800" dirty="0">
              <a:solidFill>
                <a:schemeClr val="bg2"/>
              </a:solidFill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chemeClr val="bg2"/>
                </a:solidFill>
              </a:rPr>
              <a:t>김현희</a:t>
            </a:r>
            <a:endParaRPr lang="en-US" altLang="ko-KR" sz="2800" dirty="0">
              <a:solidFill>
                <a:schemeClr val="bg2"/>
              </a:solidFill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 err="1">
                <a:solidFill>
                  <a:schemeClr val="bg2"/>
                </a:solidFill>
              </a:rPr>
              <a:t>인바다</a:t>
            </a:r>
            <a:endParaRPr lang="en-US" altLang="ko-KR" sz="2800" dirty="0">
              <a:solidFill>
                <a:schemeClr val="bg2"/>
              </a:solidFill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6692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방안 제시 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293A58-CB01-4861-B13B-6348B6504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7" t="23728" r="19715" b="32004"/>
          <a:stretch/>
        </p:blipFill>
        <p:spPr>
          <a:xfrm>
            <a:off x="651083" y="2485295"/>
            <a:ext cx="23203835" cy="10518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8B850-7D80-4FBF-9A89-54C41BC15593}"/>
              </a:ext>
            </a:extLst>
          </p:cNvPr>
          <p:cNvSpPr txBox="1"/>
          <p:nvPr/>
        </p:nvSpPr>
        <p:spPr>
          <a:xfrm>
            <a:off x="1308014" y="1533456"/>
            <a:ext cx="1103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&lt;</a:t>
            </a:r>
            <a:r>
              <a:rPr lang="en-US" altLang="ko-KR" sz="4000" dirty="0"/>
              <a:t> </a:t>
            </a:r>
            <a:r>
              <a:rPr lang="en-US" altLang="ko-KR" sz="4000" dirty="0">
                <a:ea typeface="나눔스퀘어" panose="020B0600000101010101" pitchFamily="50" charset="-127"/>
              </a:rPr>
              <a:t>selenium</a:t>
            </a:r>
            <a:r>
              <a:rPr lang="ko-KR" altLang="en-US" sz="4000" dirty="0">
                <a:ea typeface="나눔스퀘어" panose="020B0600000101010101" pitchFamily="50" charset="-127"/>
              </a:rPr>
              <a:t>과 </a:t>
            </a:r>
            <a:r>
              <a:rPr lang="en-US" altLang="ko-KR" sz="4000" dirty="0" err="1">
                <a:ea typeface="나눔스퀘어" panose="020B0600000101010101" pitchFamily="50" charset="-127"/>
              </a:rPr>
              <a:t>BeautifulSoup</a:t>
            </a:r>
            <a:r>
              <a:rPr lang="en-US" altLang="ko-KR" sz="4000" dirty="0">
                <a:ea typeface="나눔스퀘어" panose="020B0600000101010101" pitchFamily="50" charset="-127"/>
              </a:rPr>
              <a:t> </a:t>
            </a:r>
            <a:r>
              <a:rPr lang="ko-KR" altLang="en-US" sz="4000" dirty="0">
                <a:ea typeface="나눔스퀘어" panose="020B0600000101010101" pitchFamily="50" charset="-127"/>
              </a:rPr>
              <a:t>이용 코드 구현</a:t>
            </a:r>
            <a:r>
              <a:rPr lang="en-US" altLang="ko-KR" sz="4000" b="1" dirty="0"/>
              <a:t>&gt;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5693575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방안 제시 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272F7-38AF-47AE-8AEE-48D0E9A2B758}"/>
              </a:ext>
            </a:extLst>
          </p:cNvPr>
          <p:cNvSpPr txBox="1"/>
          <p:nvPr/>
        </p:nvSpPr>
        <p:spPr>
          <a:xfrm>
            <a:off x="1155614" y="1549005"/>
            <a:ext cx="1103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&lt;</a:t>
            </a:r>
            <a:r>
              <a:rPr lang="en-US" altLang="ko-KR" sz="4000" dirty="0"/>
              <a:t> </a:t>
            </a:r>
            <a:r>
              <a:rPr lang="en-US" altLang="ko-KR" sz="4000" dirty="0">
                <a:ea typeface="나눔스퀘어" panose="020B0600000101010101" pitchFamily="50" charset="-127"/>
              </a:rPr>
              <a:t>selenium</a:t>
            </a:r>
            <a:r>
              <a:rPr lang="ko-KR" altLang="en-US" sz="4000" dirty="0">
                <a:ea typeface="나눔스퀘어" panose="020B0600000101010101" pitchFamily="50" charset="-127"/>
              </a:rPr>
              <a:t>과 </a:t>
            </a:r>
            <a:r>
              <a:rPr lang="en-US" altLang="ko-KR" sz="4000" dirty="0" err="1">
                <a:ea typeface="나눔스퀘어" panose="020B0600000101010101" pitchFamily="50" charset="-127"/>
              </a:rPr>
              <a:t>BeautifulSoup</a:t>
            </a:r>
            <a:r>
              <a:rPr lang="en-US" altLang="ko-KR" sz="4000" dirty="0">
                <a:ea typeface="나눔스퀘어" panose="020B0600000101010101" pitchFamily="50" charset="-127"/>
              </a:rPr>
              <a:t> </a:t>
            </a:r>
            <a:r>
              <a:rPr lang="ko-KR" altLang="en-US" sz="4000" dirty="0">
                <a:ea typeface="나눔스퀘어" panose="020B0600000101010101" pitchFamily="50" charset="-127"/>
              </a:rPr>
              <a:t>이용 코드 구현</a:t>
            </a:r>
            <a:r>
              <a:rPr lang="en-US" altLang="ko-KR" sz="4000" b="1" dirty="0"/>
              <a:t>&gt;</a:t>
            </a:r>
            <a:endParaRPr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AFF53F-22E1-46DD-B8D7-83EB05E0E6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7" t="33476" r="27436" b="12507"/>
          <a:stretch/>
        </p:blipFill>
        <p:spPr>
          <a:xfrm>
            <a:off x="4478215" y="2582171"/>
            <a:ext cx="16787447" cy="1060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3116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방안 제시 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5C19E-595A-4599-896B-B6A6B1C93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3" t="46519" r="37401" b="19748"/>
          <a:stretch/>
        </p:blipFill>
        <p:spPr>
          <a:xfrm>
            <a:off x="1882789" y="4490966"/>
            <a:ext cx="13111809" cy="64409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83293E-CCC5-4234-A696-61B78C6D8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" t="24600" r="84101" b="32671"/>
          <a:stretch/>
        </p:blipFill>
        <p:spPr>
          <a:xfrm>
            <a:off x="17681026" y="3539820"/>
            <a:ext cx="4806462" cy="834324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2310C8F-41E7-4BC2-AFEF-88FDC8275790}"/>
              </a:ext>
            </a:extLst>
          </p:cNvPr>
          <p:cNvSpPr/>
          <p:nvPr/>
        </p:nvSpPr>
        <p:spPr>
          <a:xfrm>
            <a:off x="15742139" y="6507480"/>
            <a:ext cx="1191346" cy="1249680"/>
          </a:xfrm>
          <a:prstGeom prst="rightArrow">
            <a:avLst/>
          </a:prstGeom>
          <a:solidFill>
            <a:srgbClr val="916A3F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98BE6-CC4A-44AB-8BD8-97F3D3AA4DD6}"/>
              </a:ext>
            </a:extLst>
          </p:cNvPr>
          <p:cNvSpPr txBox="1"/>
          <p:nvPr/>
        </p:nvSpPr>
        <p:spPr>
          <a:xfrm>
            <a:off x="1576668" y="1784989"/>
            <a:ext cx="1103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&lt;</a:t>
            </a:r>
            <a:r>
              <a:rPr lang="ko-KR" altLang="en-US" sz="4000" b="1" dirty="0" err="1"/>
              <a:t>크롤링</a:t>
            </a:r>
            <a:r>
              <a:rPr lang="ko-KR" altLang="en-US" sz="4000" b="1" dirty="0"/>
              <a:t> 결과</a:t>
            </a:r>
            <a:r>
              <a:rPr lang="en-US" altLang="ko-KR" sz="4000" b="1" dirty="0"/>
              <a:t>&gt;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1042612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 모형 개발 및 실험</a:t>
            </a: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272F7-38AF-47AE-8AEE-48D0E9A2B758}"/>
              </a:ext>
            </a:extLst>
          </p:cNvPr>
          <p:cNvSpPr txBox="1"/>
          <p:nvPr/>
        </p:nvSpPr>
        <p:spPr>
          <a:xfrm>
            <a:off x="1155614" y="1549005"/>
            <a:ext cx="1103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1) </a:t>
            </a:r>
            <a:r>
              <a:rPr lang="ko-KR" altLang="en-US" sz="4000" b="1" dirty="0"/>
              <a:t>데이터 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EF5EB8-9B9A-449E-B2FC-9EBAA3C78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6" t="28963" r="38146" b="22444"/>
          <a:stretch/>
        </p:blipFill>
        <p:spPr>
          <a:xfrm>
            <a:off x="1888446" y="2436518"/>
            <a:ext cx="17542554" cy="97304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8DD9DE-2F42-4F84-BC6A-808C314F0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2" t="72238" r="53358" b="20286"/>
          <a:stretch/>
        </p:blipFill>
        <p:spPr>
          <a:xfrm>
            <a:off x="8370468" y="11187994"/>
            <a:ext cx="15361920" cy="19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0269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 모형 개발 및 실험</a:t>
            </a: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272F7-38AF-47AE-8AEE-48D0E9A2B758}"/>
              </a:ext>
            </a:extLst>
          </p:cNvPr>
          <p:cNvSpPr txBox="1"/>
          <p:nvPr/>
        </p:nvSpPr>
        <p:spPr>
          <a:xfrm>
            <a:off x="1155614" y="1549005"/>
            <a:ext cx="1103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2) </a:t>
            </a:r>
            <a:r>
              <a:rPr lang="ko-KR" altLang="en-US" sz="4000" b="1" dirty="0"/>
              <a:t>모델설계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4C4E1D-2086-49A8-8616-0C4BAA6E5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7" t="36211" r="39129" b="22764"/>
          <a:stretch/>
        </p:blipFill>
        <p:spPr>
          <a:xfrm>
            <a:off x="2063448" y="2842249"/>
            <a:ext cx="20294425" cy="979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9841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 모형 개발 및 실험</a:t>
            </a: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272F7-38AF-47AE-8AEE-48D0E9A2B758}"/>
              </a:ext>
            </a:extLst>
          </p:cNvPr>
          <p:cNvSpPr txBox="1"/>
          <p:nvPr/>
        </p:nvSpPr>
        <p:spPr>
          <a:xfrm>
            <a:off x="1155614" y="1549005"/>
            <a:ext cx="1103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2) </a:t>
            </a:r>
            <a:r>
              <a:rPr lang="ko-KR" altLang="en-US" sz="4000" b="1" dirty="0"/>
              <a:t>모델설계</a:t>
            </a:r>
            <a:r>
              <a:rPr lang="en-US" altLang="ko-KR" sz="4000" b="1" dirty="0"/>
              <a:t>- </a:t>
            </a:r>
            <a:r>
              <a:rPr lang="ko-KR" altLang="en-US" sz="4000" b="1" dirty="0"/>
              <a:t>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3B36E4-360A-46B9-8B43-511DBBB02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3" t="34815" r="58401" b="25548"/>
          <a:stretch/>
        </p:blipFill>
        <p:spPr>
          <a:xfrm>
            <a:off x="5859625" y="3195037"/>
            <a:ext cx="11868538" cy="91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641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 모형 개발 및 실험</a:t>
            </a: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272F7-38AF-47AE-8AEE-48D0E9A2B758}"/>
              </a:ext>
            </a:extLst>
          </p:cNvPr>
          <p:cNvSpPr txBox="1"/>
          <p:nvPr/>
        </p:nvSpPr>
        <p:spPr>
          <a:xfrm>
            <a:off x="1155614" y="1549005"/>
            <a:ext cx="1103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3) </a:t>
            </a:r>
            <a:r>
              <a:rPr lang="ko-KR" altLang="en-US" sz="4000" b="1" dirty="0"/>
              <a:t>모델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D21EC7-9CCC-4B17-BEF2-BDB76C0FD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3" t="43375" r="42787" b="38122"/>
          <a:stretch/>
        </p:blipFill>
        <p:spPr>
          <a:xfrm>
            <a:off x="3545632" y="2723421"/>
            <a:ext cx="18641700" cy="44238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850CF0-6612-45A0-86AE-B3940982D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12" t="72946" r="30749" b="13811"/>
          <a:stretch/>
        </p:blipFill>
        <p:spPr>
          <a:xfrm>
            <a:off x="10730890" y="10185583"/>
            <a:ext cx="12999967" cy="19814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92B559-2E3D-49E4-874E-0DA5D6C74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27" t="53231" r="30953" b="14388"/>
          <a:stretch/>
        </p:blipFill>
        <p:spPr>
          <a:xfrm>
            <a:off x="10730890" y="5966930"/>
            <a:ext cx="12999967" cy="422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782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 모형 개발 및 실험</a:t>
            </a: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272F7-38AF-47AE-8AEE-48D0E9A2B758}"/>
              </a:ext>
            </a:extLst>
          </p:cNvPr>
          <p:cNvSpPr txBox="1"/>
          <p:nvPr/>
        </p:nvSpPr>
        <p:spPr>
          <a:xfrm>
            <a:off x="1155614" y="1549005"/>
            <a:ext cx="1103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4) </a:t>
            </a:r>
            <a:r>
              <a:rPr lang="ko-KR" altLang="en-US" sz="4000" b="1" dirty="0"/>
              <a:t>학습과정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82684E-1041-45CB-AC4A-0CD804A58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5" t="30135" r="34126" b="36304"/>
          <a:stretch/>
        </p:blipFill>
        <p:spPr>
          <a:xfrm>
            <a:off x="2047462" y="3083825"/>
            <a:ext cx="18069339" cy="68289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2CB469-9655-457B-AE62-3D63A2D3C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6" t="53900" r="61259" b="22336"/>
          <a:stretch/>
        </p:blipFill>
        <p:spPr>
          <a:xfrm>
            <a:off x="11681116" y="6290653"/>
            <a:ext cx="12331759" cy="72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4085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3393900" y="2474946"/>
            <a:ext cx="10546102" cy="33298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dirty="0">
              <a:solidFill>
                <a:srgbClr val="C7A57F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989E47-52C2-485E-8C91-E27EEC60690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결과 분석</a:t>
            </a: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E0DCEA2-4022-4714-9045-675593D50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5" t="53900" r="61999" b="22336"/>
          <a:stretch/>
        </p:blipFill>
        <p:spPr>
          <a:xfrm>
            <a:off x="5891831" y="2248258"/>
            <a:ext cx="13097209" cy="8326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48A0E-6588-46B0-B594-999DD35C5A02}"/>
              </a:ext>
            </a:extLst>
          </p:cNvPr>
          <p:cNvSpPr txBox="1"/>
          <p:nvPr/>
        </p:nvSpPr>
        <p:spPr>
          <a:xfrm>
            <a:off x="11750908" y="10801250"/>
            <a:ext cx="7238132" cy="193899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r"/>
            <a:r>
              <a:rPr lang="ko-KR" altLang="ko-KR" sz="3600" dirty="0" err="1">
                <a:solidFill>
                  <a:srgbClr val="FFFFFF"/>
                </a:solidFill>
                <a:latin typeface="Arial Unicode MS" panose="020B0604020202020204" pitchFamily="50" charset="-127"/>
                <a:ea typeface="Courier New" panose="02070309020205020404" pitchFamily="49" charset="0"/>
              </a:rPr>
              <a:t>test_loss</a:t>
            </a:r>
            <a:r>
              <a:rPr lang="ko-KR" altLang="ko-KR" sz="3600" dirty="0">
                <a:solidFill>
                  <a:srgbClr val="FFFFFF"/>
                </a:solidFill>
                <a:latin typeface="Arial Unicode MS" panose="020B0604020202020204" pitchFamily="50" charset="-127"/>
                <a:ea typeface="Courier New" panose="02070309020205020404" pitchFamily="49" charset="0"/>
              </a:rPr>
              <a:t>: 0.9920045011035123</a:t>
            </a:r>
            <a:endParaRPr lang="en-US" altLang="ko-KR" sz="3600" dirty="0">
              <a:solidFill>
                <a:srgbClr val="FFFFFF"/>
              </a:solidFill>
              <a:latin typeface="Arial Unicode MS" panose="020B0604020202020204" pitchFamily="50" charset="-127"/>
              <a:ea typeface="Courier New" panose="02070309020205020404" pitchFamily="49" charset="0"/>
            </a:endParaRPr>
          </a:p>
          <a:p>
            <a:pPr algn="r"/>
            <a:r>
              <a:rPr lang="ko-KR" altLang="ko-KR" sz="3600" dirty="0">
                <a:solidFill>
                  <a:srgbClr val="FFFFFF"/>
                </a:solidFill>
                <a:latin typeface="Arial Unicode MS" panose="020B0604020202020204" pitchFamily="50" charset="-127"/>
                <a:ea typeface="Courier New" panose="02070309020205020404" pitchFamily="49" charset="0"/>
              </a:rPr>
              <a:t> </a:t>
            </a:r>
            <a:r>
              <a:rPr lang="ko-KR" altLang="ko-KR" sz="3600" dirty="0" err="1">
                <a:solidFill>
                  <a:srgbClr val="FFFFFF"/>
                </a:solidFill>
                <a:latin typeface="Arial Unicode MS" panose="020B0604020202020204" pitchFamily="50" charset="-127"/>
                <a:ea typeface="Courier New" panose="02070309020205020404" pitchFamily="49" charset="0"/>
              </a:rPr>
              <a:t>test_acc</a:t>
            </a:r>
            <a:r>
              <a:rPr lang="ko-KR" altLang="ko-KR" sz="3600" dirty="0">
                <a:solidFill>
                  <a:srgbClr val="FFFFFF"/>
                </a:solidFill>
                <a:latin typeface="Arial Unicode MS" panose="020B0604020202020204" pitchFamily="50" charset="-127"/>
                <a:ea typeface="Courier New" panose="02070309020205020404" pitchFamily="49" charset="0"/>
              </a:rPr>
              <a:t>: 0.56183743</a:t>
            </a:r>
            <a:r>
              <a:rPr lang="ko-KR" altLang="ko-KR" sz="6000" dirty="0">
                <a:solidFill>
                  <a:srgbClr val="FFFFFF"/>
                </a:solidFill>
              </a:rPr>
              <a:t> </a:t>
            </a:r>
            <a:endParaRPr lang="ko-KR" altLang="ko-KR" sz="66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500" b="0" i="0" u="none" strike="noStrike" cap="none" spc="0" normalizeH="0" baseline="0" dirty="0">
              <a:ln>
                <a:noFill/>
              </a:ln>
              <a:solidFill>
                <a:srgbClr val="717175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6790829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3393900" y="2474946"/>
            <a:ext cx="10546102" cy="33298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dirty="0">
              <a:solidFill>
                <a:srgbClr val="C7A57F"/>
              </a:solidFill>
            </a:endParaRPr>
          </a:p>
        </p:txBody>
      </p:sp>
      <p:grpSp>
        <p:nvGrpSpPr>
          <p:cNvPr id="165" name="Group 165"/>
          <p:cNvGrpSpPr/>
          <p:nvPr/>
        </p:nvGrpSpPr>
        <p:grpSpPr>
          <a:xfrm>
            <a:off x="2925889" y="5370156"/>
            <a:ext cx="10007850" cy="1671989"/>
            <a:chOff x="0" y="138119"/>
            <a:chExt cx="10007848" cy="1671988"/>
          </a:xfrm>
        </p:grpSpPr>
        <p:sp>
          <p:nvSpPr>
            <p:cNvPr id="163" name="Shape 163"/>
            <p:cNvSpPr/>
            <p:nvPr/>
          </p:nvSpPr>
          <p:spPr>
            <a:xfrm>
              <a:off x="795691" y="138119"/>
              <a:ext cx="9212157" cy="16719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>
                <a:defRPr>
                  <a:solidFill>
                    <a:srgbClr val="F6F5F3"/>
                  </a:solidFill>
                </a:defRPr>
              </a:lvl1pPr>
            </a:lstStyle>
            <a:p>
              <a:r>
                <a:rPr lang="ko-KR" altLang="en-US" sz="4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옷 사이즈 특성상 사이즈 별 겹치는 부분 존재</a:t>
              </a:r>
              <a:endParaRPr lang="en-US" altLang="ko-KR" sz="40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endParaRPr lang="en-US" altLang="ko-KR" sz="3600" dirty="0"/>
            </a:p>
          </p:txBody>
        </p:sp>
        <p:sp>
          <p:nvSpPr>
            <p:cNvPr id="164" name="Shape 164"/>
            <p:cNvSpPr/>
            <p:nvPr/>
          </p:nvSpPr>
          <p:spPr>
            <a:xfrm>
              <a:off x="0" y="138119"/>
              <a:ext cx="425865" cy="422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97" y="17256"/>
                  </a:moveTo>
                  <a:cubicBezTo>
                    <a:pt x="5350" y="17256"/>
                    <a:pt x="4304" y="18271"/>
                    <a:pt x="4304" y="19529"/>
                  </a:cubicBezTo>
                  <a:cubicBezTo>
                    <a:pt x="4304" y="20747"/>
                    <a:pt x="5470" y="21600"/>
                    <a:pt x="6597" y="21600"/>
                  </a:cubicBezTo>
                  <a:cubicBezTo>
                    <a:pt x="7723" y="21600"/>
                    <a:pt x="8648" y="20747"/>
                    <a:pt x="8648" y="19529"/>
                  </a:cubicBezTo>
                  <a:cubicBezTo>
                    <a:pt x="8648" y="18271"/>
                    <a:pt x="7602" y="17256"/>
                    <a:pt x="6597" y="17256"/>
                  </a:cubicBezTo>
                  <a:close/>
                  <a:moveTo>
                    <a:pt x="0" y="0"/>
                  </a:moveTo>
                  <a:lnTo>
                    <a:pt x="0" y="2071"/>
                  </a:lnTo>
                  <a:lnTo>
                    <a:pt x="2253" y="2071"/>
                  </a:lnTo>
                  <a:lnTo>
                    <a:pt x="6154" y="10394"/>
                  </a:lnTo>
                  <a:lnTo>
                    <a:pt x="4545" y="13074"/>
                  </a:lnTo>
                  <a:cubicBezTo>
                    <a:pt x="4545" y="13277"/>
                    <a:pt x="4304" y="13723"/>
                    <a:pt x="4304" y="14129"/>
                  </a:cubicBezTo>
                  <a:cubicBezTo>
                    <a:pt x="4304" y="15388"/>
                    <a:pt x="5350" y="16200"/>
                    <a:pt x="6597" y="16200"/>
                  </a:cubicBezTo>
                  <a:lnTo>
                    <a:pt x="19347" y="16200"/>
                  </a:lnTo>
                  <a:lnTo>
                    <a:pt x="19347" y="14129"/>
                  </a:lnTo>
                  <a:lnTo>
                    <a:pt x="6999" y="14129"/>
                  </a:lnTo>
                  <a:cubicBezTo>
                    <a:pt x="6798" y="14129"/>
                    <a:pt x="6798" y="13926"/>
                    <a:pt x="6798" y="13926"/>
                  </a:cubicBezTo>
                  <a:lnTo>
                    <a:pt x="6798" y="13723"/>
                  </a:lnTo>
                  <a:lnTo>
                    <a:pt x="7602" y="11856"/>
                  </a:lnTo>
                  <a:lnTo>
                    <a:pt x="15647" y="11856"/>
                  </a:lnTo>
                  <a:cubicBezTo>
                    <a:pt x="16451" y="11856"/>
                    <a:pt x="17055" y="11409"/>
                    <a:pt x="17497" y="10800"/>
                  </a:cubicBezTo>
                  <a:lnTo>
                    <a:pt x="21399" y="3735"/>
                  </a:lnTo>
                  <a:cubicBezTo>
                    <a:pt x="21600" y="3532"/>
                    <a:pt x="21600" y="3532"/>
                    <a:pt x="21600" y="3329"/>
                  </a:cubicBezTo>
                  <a:cubicBezTo>
                    <a:pt x="21600" y="2517"/>
                    <a:pt x="21198" y="2071"/>
                    <a:pt x="20554" y="2071"/>
                  </a:cubicBezTo>
                  <a:lnTo>
                    <a:pt x="4545" y="2071"/>
                  </a:lnTo>
                  <a:lnTo>
                    <a:pt x="3701" y="0"/>
                  </a:lnTo>
                  <a:lnTo>
                    <a:pt x="0" y="0"/>
                  </a:lnTo>
                  <a:close/>
                  <a:moveTo>
                    <a:pt x="17256" y="17256"/>
                  </a:moveTo>
                  <a:cubicBezTo>
                    <a:pt x="16049" y="17256"/>
                    <a:pt x="15003" y="18271"/>
                    <a:pt x="15003" y="19529"/>
                  </a:cubicBezTo>
                  <a:cubicBezTo>
                    <a:pt x="15003" y="20747"/>
                    <a:pt x="16049" y="21600"/>
                    <a:pt x="17256" y="21600"/>
                  </a:cubicBezTo>
                  <a:cubicBezTo>
                    <a:pt x="18503" y="21600"/>
                    <a:pt x="19347" y="20747"/>
                    <a:pt x="19347" y="19529"/>
                  </a:cubicBezTo>
                  <a:cubicBezTo>
                    <a:pt x="19347" y="18271"/>
                    <a:pt x="18503" y="17256"/>
                    <a:pt x="17256" y="17256"/>
                  </a:cubicBezTo>
                  <a:close/>
                </a:path>
              </a:pathLst>
            </a:custGeom>
            <a:solidFill>
              <a:srgbClr val="C7A57F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C7A57F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2925889" y="7378852"/>
            <a:ext cx="9008156" cy="1453561"/>
            <a:chOff x="-22732" y="196358"/>
            <a:chExt cx="9008155" cy="1453559"/>
          </a:xfrm>
        </p:grpSpPr>
        <p:sp>
          <p:nvSpPr>
            <p:cNvPr id="166" name="Shape 166"/>
            <p:cNvSpPr/>
            <p:nvPr/>
          </p:nvSpPr>
          <p:spPr>
            <a:xfrm>
              <a:off x="-22732" y="250174"/>
              <a:ext cx="380402" cy="380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0" y="7110"/>
                  </a:moveTo>
                  <a:lnTo>
                    <a:pt x="9630" y="7110"/>
                  </a:lnTo>
                  <a:lnTo>
                    <a:pt x="9630" y="9630"/>
                  </a:lnTo>
                  <a:lnTo>
                    <a:pt x="12150" y="9630"/>
                  </a:lnTo>
                  <a:lnTo>
                    <a:pt x="12150" y="7110"/>
                  </a:lnTo>
                  <a:close/>
                  <a:moveTo>
                    <a:pt x="17010" y="7110"/>
                  </a:moveTo>
                  <a:lnTo>
                    <a:pt x="14445" y="7110"/>
                  </a:lnTo>
                  <a:lnTo>
                    <a:pt x="14445" y="9630"/>
                  </a:lnTo>
                  <a:lnTo>
                    <a:pt x="17010" y="9630"/>
                  </a:lnTo>
                  <a:lnTo>
                    <a:pt x="17010" y="7110"/>
                  </a:lnTo>
                  <a:close/>
                  <a:moveTo>
                    <a:pt x="20430" y="14940"/>
                  </a:moveTo>
                  <a:cubicBezTo>
                    <a:pt x="19080" y="14940"/>
                    <a:pt x="17685" y="14715"/>
                    <a:pt x="16065" y="14265"/>
                  </a:cubicBezTo>
                  <a:cubicBezTo>
                    <a:pt x="15840" y="13995"/>
                    <a:pt x="15390" y="14265"/>
                    <a:pt x="14940" y="14490"/>
                  </a:cubicBezTo>
                  <a:lnTo>
                    <a:pt x="12375" y="17235"/>
                  </a:lnTo>
                  <a:cubicBezTo>
                    <a:pt x="8955" y="15390"/>
                    <a:pt x="6210" y="12645"/>
                    <a:pt x="4365" y="9180"/>
                  </a:cubicBezTo>
                  <a:lnTo>
                    <a:pt x="7110" y="6660"/>
                  </a:lnTo>
                  <a:cubicBezTo>
                    <a:pt x="7335" y="6210"/>
                    <a:pt x="7560" y="5715"/>
                    <a:pt x="7335" y="5265"/>
                  </a:cubicBezTo>
                  <a:cubicBezTo>
                    <a:pt x="6885" y="4140"/>
                    <a:pt x="6660" y="2520"/>
                    <a:pt x="6660" y="1125"/>
                  </a:cubicBezTo>
                  <a:cubicBezTo>
                    <a:pt x="6660" y="450"/>
                    <a:pt x="6210" y="0"/>
                    <a:pt x="5490" y="0"/>
                  </a:cubicBezTo>
                  <a:lnTo>
                    <a:pt x="1350" y="0"/>
                  </a:lnTo>
                  <a:cubicBezTo>
                    <a:pt x="450" y="0"/>
                    <a:pt x="0" y="450"/>
                    <a:pt x="0" y="1125"/>
                  </a:cubicBezTo>
                  <a:cubicBezTo>
                    <a:pt x="0" y="12420"/>
                    <a:pt x="9180" y="21600"/>
                    <a:pt x="20430" y="21600"/>
                  </a:cubicBezTo>
                  <a:cubicBezTo>
                    <a:pt x="21150" y="21600"/>
                    <a:pt x="21600" y="21150"/>
                    <a:pt x="21600" y="20475"/>
                  </a:cubicBezTo>
                  <a:lnTo>
                    <a:pt x="21600" y="16065"/>
                  </a:lnTo>
                  <a:cubicBezTo>
                    <a:pt x="21600" y="15390"/>
                    <a:pt x="21150" y="14940"/>
                    <a:pt x="20430" y="14940"/>
                  </a:cubicBezTo>
                  <a:close/>
                  <a:moveTo>
                    <a:pt x="19305" y="7110"/>
                  </a:moveTo>
                  <a:lnTo>
                    <a:pt x="19305" y="9630"/>
                  </a:lnTo>
                  <a:lnTo>
                    <a:pt x="21600" y="9630"/>
                  </a:lnTo>
                  <a:lnTo>
                    <a:pt x="21600" y="7110"/>
                  </a:lnTo>
                  <a:lnTo>
                    <a:pt x="19305" y="7110"/>
                  </a:lnTo>
                  <a:close/>
                </a:path>
              </a:pathLst>
            </a:custGeom>
            <a:solidFill>
              <a:srgbClr val="C7A57F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750228" y="196358"/>
              <a:ext cx="8235195" cy="145355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/>
            </a:bodyPr>
            <a:lstStyle>
              <a:lvl1pPr>
                <a:defRPr>
                  <a:solidFill>
                    <a:srgbClr val="C1C0BE"/>
                  </a:solidFill>
                </a:defRPr>
              </a:lvl1pPr>
            </a:lstStyle>
            <a:p>
              <a:r>
                <a:rPr lang="ko-KR" altLang="en-US" sz="4000" dirty="0">
                  <a:solidFill>
                    <a:srgbClr val="FFFFFF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사람마다 느끼는 옷의 체감이 다름</a:t>
              </a:r>
              <a:endParaRPr lang="en-US" altLang="ko-KR" sz="4000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4000" dirty="0">
                  <a:solidFill>
                    <a:srgbClr val="FFFFFF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=&gt; </a:t>
              </a:r>
              <a:r>
                <a:rPr lang="ko-KR" altLang="en-US" sz="4000" dirty="0">
                  <a:solidFill>
                    <a:srgbClr val="FFFFFF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데이터 노이즈 발생</a:t>
              </a:r>
              <a:endParaRPr sz="4000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989E47-52C2-485E-8C91-E27EEC60690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실험 결과 분석</a:t>
            </a: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25D56B-BB1B-4B28-8FCD-F1A22C81300A}"/>
              </a:ext>
            </a:extLst>
          </p:cNvPr>
          <p:cNvSpPr/>
          <p:nvPr/>
        </p:nvSpPr>
        <p:spPr>
          <a:xfrm>
            <a:off x="14408013" y="-2370"/>
            <a:ext cx="9975987" cy="13716000"/>
          </a:xfrm>
          <a:prstGeom prst="rect">
            <a:avLst/>
          </a:prstGeom>
          <a:solidFill>
            <a:schemeClr val="bg2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14408013" y="0"/>
            <a:ext cx="9975987" cy="13733206"/>
          </a:xfrm>
          <a:prstGeom prst="rect">
            <a:avLst/>
          </a:prstGeom>
          <a:solidFill>
            <a:srgbClr val="272727">
              <a:alpha val="70000"/>
            </a:srgb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0CFCDDC-1952-462B-B020-117A767DE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1694" y="-1950720"/>
            <a:ext cx="2438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test_loss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: 0.9920045011035123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test_acc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: 0.56183743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Shape 167">
            <a:extLst>
              <a:ext uri="{FF2B5EF4-FFF2-40B4-BE49-F238E27FC236}">
                <a16:creationId xmlns:a16="http://schemas.microsoft.com/office/drawing/2014/main" id="{28F35461-C7DE-49EC-89CA-509EEB8C42DF}"/>
              </a:ext>
            </a:extLst>
          </p:cNvPr>
          <p:cNvSpPr/>
          <p:nvPr/>
        </p:nvSpPr>
        <p:spPr>
          <a:xfrm>
            <a:off x="7822653" y="16167530"/>
            <a:ext cx="8235196" cy="14535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t">
            <a:normAutofit/>
          </a:bodyPr>
          <a:lstStyle>
            <a:lvl1pPr>
              <a:defRPr>
                <a:solidFill>
                  <a:srgbClr val="C1C0BE"/>
                </a:solidFill>
              </a:defRPr>
            </a:lvl1pPr>
          </a:lstStyle>
          <a:p>
            <a:r>
              <a:rPr lang="ko-KR" altLang="en-US" sz="4000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사람마다 느끼는 옷의 체감이 다름</a:t>
            </a:r>
            <a:endParaRPr lang="en-US" altLang="ko-KR" sz="4000" dirty="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4000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=&gt; </a:t>
            </a:r>
            <a:r>
              <a:rPr lang="ko-KR" altLang="en-US" sz="4000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노이즈 발생</a:t>
            </a:r>
            <a:endParaRPr sz="4000" dirty="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9C0EBC-91E2-4F75-A68E-1777B578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002" y="3640367"/>
            <a:ext cx="9900998" cy="680355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8257547" y="1918337"/>
            <a:ext cx="11258748" cy="14224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sz="8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온라인 쇼핑의 </a:t>
            </a:r>
            <a:r>
              <a:rPr lang="ko-KR" altLang="en-US" sz="8800" dirty="0">
                <a:solidFill>
                  <a:srgbClr val="916A3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등장</a:t>
            </a:r>
            <a:endParaRPr sz="8800" dirty="0">
              <a:solidFill>
                <a:srgbClr val="916A3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14393121" y="5148123"/>
            <a:ext cx="10417600" cy="59874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lang="en-US" altLang="ko-KR" sz="4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  <a:r>
              <a:rPr lang="ko-KR" altLang="en-US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시간이 부족한 사람들에게 편리함을 제공</a:t>
            </a:r>
            <a:endParaRPr lang="en-US" altLang="ko-KR" sz="4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4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sz="4400" dirty="0">
                <a:solidFill>
                  <a:srgbClr val="916A3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But, </a:t>
            </a:r>
            <a:r>
              <a:rPr lang="ko-KR" altLang="en-US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직접 입어볼 수 없다는 단점</a:t>
            </a:r>
            <a:r>
              <a:rPr lang="en-US" altLang="ko-KR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endParaRPr lang="en-US" altLang="ko-KR" sz="11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  <a:r>
              <a:rPr lang="ko-KR" altLang="en-US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주문 후 맞지 않는 사이즈</a:t>
            </a:r>
            <a:endParaRPr lang="en-US" altLang="ko-KR" sz="4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7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  <a:r>
              <a:rPr lang="ko-KR" altLang="en-US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환불 및 반품 으로 소요시간 증가</a:t>
            </a:r>
            <a:endParaRPr lang="en-US" altLang="ko-KR" sz="4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이유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03DE49-A9B6-4B63-ACCD-EEFFF8E7A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5" r="1420" b="10236"/>
          <a:stretch/>
        </p:blipFill>
        <p:spPr>
          <a:xfrm>
            <a:off x="1830163" y="4773297"/>
            <a:ext cx="11550557" cy="59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14287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0CFCDDC-1952-462B-B020-117A767DE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1694" y="-1950720"/>
            <a:ext cx="2438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test_loss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: 0.9920045011035123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test_acc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: 0.56183743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Shape 112">
            <a:extLst>
              <a:ext uri="{FF2B5EF4-FFF2-40B4-BE49-F238E27FC236}">
                <a16:creationId xmlns:a16="http://schemas.microsoft.com/office/drawing/2014/main" id="{2F8D81FC-EF05-40C7-B355-40FCBA0A6635}"/>
              </a:ext>
            </a:extLst>
          </p:cNvPr>
          <p:cNvSpPr>
            <a:spLocks/>
          </p:cNvSpPr>
          <p:nvPr/>
        </p:nvSpPr>
        <p:spPr>
          <a:xfrm>
            <a:off x="0" y="5212080"/>
            <a:ext cx="24383999" cy="45215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ko-KR" sz="8800" b="1" dirty="0">
                <a:solidFill>
                  <a:srgbClr val="BE966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</a:t>
            </a:r>
            <a:r>
              <a:rPr lang="ko-KR" altLang="en-US" sz="8800" b="1" dirty="0">
                <a:solidFill>
                  <a:srgbClr val="BE966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사이즈 별 적합도를 제시</a:t>
            </a:r>
            <a:r>
              <a:rPr lang="en-US" altLang="ko-KR" sz="8800" b="1" dirty="0">
                <a:solidFill>
                  <a:srgbClr val="BE966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</a:p>
        </p:txBody>
      </p:sp>
      <p:sp>
        <p:nvSpPr>
          <p:cNvPr id="17" name="Shape 112">
            <a:extLst>
              <a:ext uri="{FF2B5EF4-FFF2-40B4-BE49-F238E27FC236}">
                <a16:creationId xmlns:a16="http://schemas.microsoft.com/office/drawing/2014/main" id="{BFB1F399-20CA-4D04-9E7B-231C606978EE}"/>
              </a:ext>
            </a:extLst>
          </p:cNvPr>
          <p:cNvSpPr>
            <a:spLocks/>
          </p:cNvSpPr>
          <p:nvPr/>
        </p:nvSpPr>
        <p:spPr>
          <a:xfrm>
            <a:off x="5011841" y="6858000"/>
            <a:ext cx="14675540" cy="3346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옷 사이즈별  적합도의 확률을 제시해주어</a:t>
            </a:r>
            <a:endParaRPr lang="en-US" altLang="ko-KR" sz="4400" dirty="0">
              <a:solidFill>
                <a:schemeClr val="bg2">
                  <a:lumMod val="9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낮은 정확도문제를 해결</a:t>
            </a:r>
            <a:endParaRPr lang="en-US" altLang="ko-KR" sz="4400" dirty="0">
              <a:solidFill>
                <a:schemeClr val="bg2">
                  <a:lumMod val="9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altLang="ko-KR" sz="4400" dirty="0">
              <a:solidFill>
                <a:schemeClr val="bg2">
                  <a:lumMod val="9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altLang="ko-KR" sz="4400" dirty="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BEE6EF-95FA-4879-890B-517857DE8C2B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방안 제시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54660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0CFCDDC-1952-462B-B020-117A767DE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1694" y="-1950720"/>
            <a:ext cx="2438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test_loss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: 0.9920045011035123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test_acc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: 0.56183743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Shape 112">
            <a:extLst>
              <a:ext uri="{FF2B5EF4-FFF2-40B4-BE49-F238E27FC236}">
                <a16:creationId xmlns:a16="http://schemas.microsoft.com/office/drawing/2014/main" id="{2F8D81FC-EF05-40C7-B355-40FCBA0A6635}"/>
              </a:ext>
            </a:extLst>
          </p:cNvPr>
          <p:cNvSpPr>
            <a:spLocks/>
          </p:cNvSpPr>
          <p:nvPr/>
        </p:nvSpPr>
        <p:spPr>
          <a:xfrm>
            <a:off x="0" y="5212080"/>
            <a:ext cx="24383999" cy="45215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altLang="ko-KR" sz="8800" b="1" dirty="0">
                <a:solidFill>
                  <a:srgbClr val="BE966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 </a:t>
            </a:r>
            <a:r>
              <a:rPr lang="ko-KR" altLang="en-US" sz="8800" b="1" dirty="0">
                <a:solidFill>
                  <a:srgbClr val="BE966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사이즈 별 가능성을 제시</a:t>
            </a:r>
            <a:r>
              <a:rPr lang="en-US" altLang="ko-KR" sz="8800" b="1" dirty="0">
                <a:solidFill>
                  <a:srgbClr val="BE966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”</a:t>
            </a:r>
          </a:p>
        </p:txBody>
      </p:sp>
      <p:sp>
        <p:nvSpPr>
          <p:cNvPr id="17" name="Shape 112">
            <a:extLst>
              <a:ext uri="{FF2B5EF4-FFF2-40B4-BE49-F238E27FC236}">
                <a16:creationId xmlns:a16="http://schemas.microsoft.com/office/drawing/2014/main" id="{BFB1F399-20CA-4D04-9E7B-231C606978EE}"/>
              </a:ext>
            </a:extLst>
          </p:cNvPr>
          <p:cNvSpPr>
            <a:spLocks/>
          </p:cNvSpPr>
          <p:nvPr/>
        </p:nvSpPr>
        <p:spPr>
          <a:xfrm>
            <a:off x="5011841" y="6858000"/>
            <a:ext cx="14675540" cy="3346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 옷 사이즈별  적합도의 확률을 제시해주어</a:t>
            </a:r>
            <a:endParaRPr lang="en-US" altLang="ko-KR" sz="4400" dirty="0">
              <a:solidFill>
                <a:schemeClr val="bg2">
                  <a:lumMod val="9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낮은 정확도문제를 해결</a:t>
            </a:r>
            <a:endParaRPr lang="en-US" altLang="ko-KR" sz="4400" dirty="0">
              <a:solidFill>
                <a:schemeClr val="bg2">
                  <a:lumMod val="9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altLang="ko-KR" sz="4400" dirty="0">
              <a:solidFill>
                <a:schemeClr val="bg2">
                  <a:lumMod val="9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altLang="ko-KR" sz="4400" dirty="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962678-4D6E-4846-B4A8-0EA03CB56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83" t="44023" r="14917" b="13607"/>
          <a:stretch/>
        </p:blipFill>
        <p:spPr>
          <a:xfrm>
            <a:off x="2796809" y="2316480"/>
            <a:ext cx="19768367" cy="95181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6A4561-44A3-414F-9002-8700A7E5942A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방안 제시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27074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0CFCDDC-1952-462B-B020-117A767DE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1694" y="-1950720"/>
            <a:ext cx="2438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test_loss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: 0.9920045011035123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test_acc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Courier New" panose="02070309020205020404" pitchFamily="49" charset="0"/>
              </a:rPr>
              <a:t>: 0.56183743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Shape 112">
            <a:extLst>
              <a:ext uri="{FF2B5EF4-FFF2-40B4-BE49-F238E27FC236}">
                <a16:creationId xmlns:a16="http://schemas.microsoft.com/office/drawing/2014/main" id="{2F8D81FC-EF05-40C7-B355-40FCBA0A6635}"/>
              </a:ext>
            </a:extLst>
          </p:cNvPr>
          <p:cNvSpPr>
            <a:spLocks/>
          </p:cNvSpPr>
          <p:nvPr/>
        </p:nvSpPr>
        <p:spPr>
          <a:xfrm>
            <a:off x="0" y="5212080"/>
            <a:ext cx="24383999" cy="45215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altLang="ko-KR" sz="8800" b="1" dirty="0">
              <a:solidFill>
                <a:srgbClr val="BE966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6A4561-44A3-414F-9002-8700A7E5942A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방안 제시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182">
            <a:extLst>
              <a:ext uri="{FF2B5EF4-FFF2-40B4-BE49-F238E27FC236}">
                <a16:creationId xmlns:a16="http://schemas.microsoft.com/office/drawing/2014/main" id="{352694A8-2CAB-4C08-A001-FC04BB6A0125}"/>
              </a:ext>
            </a:extLst>
          </p:cNvPr>
          <p:cNvGrpSpPr/>
          <p:nvPr/>
        </p:nvGrpSpPr>
        <p:grpSpPr>
          <a:xfrm>
            <a:off x="5720477" y="7140173"/>
            <a:ext cx="1163431" cy="1163431"/>
            <a:chOff x="0" y="0"/>
            <a:chExt cx="1163430" cy="1163430"/>
          </a:xfrm>
        </p:grpSpPr>
        <p:sp>
          <p:nvSpPr>
            <p:cNvPr id="6" name="Shape 180">
              <a:extLst>
                <a:ext uri="{FF2B5EF4-FFF2-40B4-BE49-F238E27FC236}">
                  <a16:creationId xmlns:a16="http://schemas.microsoft.com/office/drawing/2014/main" id="{22696264-785A-44F4-BB2D-738763B8E79C}"/>
                </a:ext>
              </a:extLst>
            </p:cNvPr>
            <p:cNvSpPr/>
            <p:nvPr/>
          </p:nvSpPr>
          <p:spPr>
            <a:xfrm>
              <a:off x="0" y="0"/>
              <a:ext cx="1163430" cy="1163430"/>
            </a:xfrm>
            <a:prstGeom prst="rect">
              <a:avLst/>
            </a:prstGeom>
            <a:noFill/>
            <a:ln w="88900" cap="flat">
              <a:solidFill>
                <a:srgbClr val="C7A57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" name="Shape 181">
              <a:extLst>
                <a:ext uri="{FF2B5EF4-FFF2-40B4-BE49-F238E27FC236}">
                  <a16:creationId xmlns:a16="http://schemas.microsoft.com/office/drawing/2014/main" id="{3C3B34B1-0673-460A-84B8-586D74620CFD}"/>
                </a:ext>
              </a:extLst>
            </p:cNvPr>
            <p:cNvSpPr/>
            <p:nvPr/>
          </p:nvSpPr>
          <p:spPr>
            <a:xfrm>
              <a:off x="241385" y="168964"/>
              <a:ext cx="655259" cy="7747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sz="4200">
                  <a:solidFill>
                    <a:srgbClr val="F6F5F3"/>
                  </a:solidFill>
                  <a:latin typeface="Bebas"/>
                  <a:ea typeface="Bebas"/>
                  <a:cs typeface="Bebas"/>
                  <a:sym typeface="Bebas"/>
                </a:defRPr>
              </a:lvl1pPr>
            </a:lstStyle>
            <a:p>
              <a:r>
                <a:rPr dirty="0"/>
                <a:t>02</a:t>
              </a:r>
            </a:p>
          </p:txBody>
        </p:sp>
      </p:grpSp>
      <p:grpSp>
        <p:nvGrpSpPr>
          <p:cNvPr id="10" name="Group 188">
            <a:extLst>
              <a:ext uri="{FF2B5EF4-FFF2-40B4-BE49-F238E27FC236}">
                <a16:creationId xmlns:a16="http://schemas.microsoft.com/office/drawing/2014/main" id="{3E277660-4B95-4FA1-AED1-DB22F1DDA562}"/>
              </a:ext>
            </a:extLst>
          </p:cNvPr>
          <p:cNvGrpSpPr/>
          <p:nvPr/>
        </p:nvGrpSpPr>
        <p:grpSpPr>
          <a:xfrm>
            <a:off x="5656928" y="3302537"/>
            <a:ext cx="1163431" cy="1163431"/>
            <a:chOff x="0" y="0"/>
            <a:chExt cx="1163430" cy="1163430"/>
          </a:xfrm>
        </p:grpSpPr>
        <p:sp>
          <p:nvSpPr>
            <p:cNvPr id="11" name="Shape 186">
              <a:extLst>
                <a:ext uri="{FF2B5EF4-FFF2-40B4-BE49-F238E27FC236}">
                  <a16:creationId xmlns:a16="http://schemas.microsoft.com/office/drawing/2014/main" id="{50C7AEBF-B8F8-4E21-BBEE-99096FA72708}"/>
                </a:ext>
              </a:extLst>
            </p:cNvPr>
            <p:cNvSpPr/>
            <p:nvPr/>
          </p:nvSpPr>
          <p:spPr>
            <a:xfrm>
              <a:off x="0" y="0"/>
              <a:ext cx="1163430" cy="1163430"/>
            </a:xfrm>
            <a:prstGeom prst="rect">
              <a:avLst/>
            </a:prstGeom>
            <a:noFill/>
            <a:ln w="88900" cap="flat">
              <a:solidFill>
                <a:srgbClr val="C7A57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" name="Shape 187">
              <a:extLst>
                <a:ext uri="{FF2B5EF4-FFF2-40B4-BE49-F238E27FC236}">
                  <a16:creationId xmlns:a16="http://schemas.microsoft.com/office/drawing/2014/main" id="{49A0E8EA-A624-41C5-9A86-C2B5C8A384A5}"/>
                </a:ext>
              </a:extLst>
            </p:cNvPr>
            <p:cNvSpPr/>
            <p:nvPr/>
          </p:nvSpPr>
          <p:spPr>
            <a:xfrm>
              <a:off x="291201" y="168964"/>
              <a:ext cx="555626" cy="7747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sz="4200">
                  <a:solidFill>
                    <a:srgbClr val="F6F5F3"/>
                  </a:solidFill>
                  <a:latin typeface="Bebas"/>
                  <a:ea typeface="Bebas"/>
                  <a:cs typeface="Bebas"/>
                  <a:sym typeface="Bebas"/>
                </a:defRPr>
              </a:lvl1pPr>
            </a:lstStyle>
            <a:p>
              <a:r>
                <a:rPr dirty="0"/>
                <a:t>01</a:t>
              </a:r>
            </a:p>
          </p:txBody>
        </p:sp>
      </p:grpSp>
      <p:grpSp>
        <p:nvGrpSpPr>
          <p:cNvPr id="13" name="Group 191">
            <a:extLst>
              <a:ext uri="{FF2B5EF4-FFF2-40B4-BE49-F238E27FC236}">
                <a16:creationId xmlns:a16="http://schemas.microsoft.com/office/drawing/2014/main" id="{0677A47E-ED99-4925-B23B-79CCFEE7732B}"/>
              </a:ext>
            </a:extLst>
          </p:cNvPr>
          <p:cNvGrpSpPr/>
          <p:nvPr/>
        </p:nvGrpSpPr>
        <p:grpSpPr>
          <a:xfrm>
            <a:off x="5720477" y="10797880"/>
            <a:ext cx="1163431" cy="1163431"/>
            <a:chOff x="0" y="0"/>
            <a:chExt cx="1163430" cy="1163430"/>
          </a:xfrm>
        </p:grpSpPr>
        <p:sp>
          <p:nvSpPr>
            <p:cNvPr id="14" name="Shape 189">
              <a:extLst>
                <a:ext uri="{FF2B5EF4-FFF2-40B4-BE49-F238E27FC236}">
                  <a16:creationId xmlns:a16="http://schemas.microsoft.com/office/drawing/2014/main" id="{D960682F-DE2B-44F8-80D0-8849BCC08F64}"/>
                </a:ext>
              </a:extLst>
            </p:cNvPr>
            <p:cNvSpPr/>
            <p:nvPr/>
          </p:nvSpPr>
          <p:spPr>
            <a:xfrm>
              <a:off x="0" y="0"/>
              <a:ext cx="1163430" cy="1163430"/>
            </a:xfrm>
            <a:prstGeom prst="rect">
              <a:avLst/>
            </a:prstGeom>
            <a:noFill/>
            <a:ln w="88900" cap="flat">
              <a:solidFill>
                <a:srgbClr val="C7A57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" name="Shape 190">
              <a:extLst>
                <a:ext uri="{FF2B5EF4-FFF2-40B4-BE49-F238E27FC236}">
                  <a16:creationId xmlns:a16="http://schemas.microsoft.com/office/drawing/2014/main" id="{43DD40A8-6038-4F24-A1B5-7D1E5277C81D}"/>
                </a:ext>
              </a:extLst>
            </p:cNvPr>
            <p:cNvSpPr/>
            <p:nvPr/>
          </p:nvSpPr>
          <p:spPr>
            <a:xfrm>
              <a:off x="245741" y="168964"/>
              <a:ext cx="646547" cy="7747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ctr">
                <a:defRPr sz="4200">
                  <a:solidFill>
                    <a:srgbClr val="F6F5F3"/>
                  </a:solidFill>
                  <a:latin typeface="Bebas"/>
                  <a:ea typeface="Bebas"/>
                  <a:cs typeface="Bebas"/>
                  <a:sym typeface="Bebas"/>
                </a:defRPr>
              </a:lvl1pPr>
            </a:lstStyle>
            <a:p>
              <a:r>
                <a:rPr dirty="0"/>
                <a:t>03</a:t>
              </a:r>
            </a:p>
          </p:txBody>
        </p:sp>
      </p:grpSp>
      <p:sp>
        <p:nvSpPr>
          <p:cNvPr id="17" name="Shape 250">
            <a:extLst>
              <a:ext uri="{FF2B5EF4-FFF2-40B4-BE49-F238E27FC236}">
                <a16:creationId xmlns:a16="http://schemas.microsoft.com/office/drawing/2014/main" id="{4DE905B6-B77F-4B33-A49D-BB4CEDEC8406}"/>
              </a:ext>
            </a:extLst>
          </p:cNvPr>
          <p:cNvSpPr/>
          <p:nvPr/>
        </p:nvSpPr>
        <p:spPr>
          <a:xfrm>
            <a:off x="2573658" y="9958695"/>
            <a:ext cx="20651673" cy="2943122"/>
          </a:xfrm>
          <a:prstGeom prst="rect">
            <a:avLst/>
          </a:prstGeom>
          <a:ln w="88900">
            <a:solidFill>
              <a:srgbClr val="C7A57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8" name="Shape 251">
            <a:extLst>
              <a:ext uri="{FF2B5EF4-FFF2-40B4-BE49-F238E27FC236}">
                <a16:creationId xmlns:a16="http://schemas.microsoft.com/office/drawing/2014/main" id="{A6FF3C7D-879E-492D-8E46-B6FB2290F080}"/>
              </a:ext>
            </a:extLst>
          </p:cNvPr>
          <p:cNvSpPr/>
          <p:nvPr/>
        </p:nvSpPr>
        <p:spPr>
          <a:xfrm>
            <a:off x="2563545" y="2212078"/>
            <a:ext cx="20651672" cy="3344350"/>
          </a:xfrm>
          <a:prstGeom prst="rect">
            <a:avLst/>
          </a:prstGeom>
          <a:ln w="88900">
            <a:solidFill>
              <a:srgbClr val="C7A57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9" name="Shape 252">
            <a:extLst>
              <a:ext uri="{FF2B5EF4-FFF2-40B4-BE49-F238E27FC236}">
                <a16:creationId xmlns:a16="http://schemas.microsoft.com/office/drawing/2014/main" id="{BFA0D5C0-3C73-4BBD-B515-4AB574332D79}"/>
              </a:ext>
            </a:extLst>
          </p:cNvPr>
          <p:cNvSpPr/>
          <p:nvPr/>
        </p:nvSpPr>
        <p:spPr>
          <a:xfrm>
            <a:off x="2565340" y="6126850"/>
            <a:ext cx="20651672" cy="3190078"/>
          </a:xfrm>
          <a:prstGeom prst="rect">
            <a:avLst/>
          </a:prstGeom>
          <a:ln w="88900">
            <a:solidFill>
              <a:srgbClr val="C7A57F"/>
            </a:solidFill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270">
            <a:extLst>
              <a:ext uri="{FF2B5EF4-FFF2-40B4-BE49-F238E27FC236}">
                <a16:creationId xmlns:a16="http://schemas.microsoft.com/office/drawing/2014/main" id="{6F798964-8BAC-4EBA-93DB-1ED965CF6009}"/>
              </a:ext>
            </a:extLst>
          </p:cNvPr>
          <p:cNvSpPr/>
          <p:nvPr/>
        </p:nvSpPr>
        <p:spPr>
          <a:xfrm>
            <a:off x="646535" y="3458282"/>
            <a:ext cx="24383998" cy="22128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defRPr sz="56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 입력데이터 변수 늘리기</a:t>
            </a:r>
            <a:endParaRPr dirty="0">
              <a:solidFill>
                <a:schemeClr val="tx2">
                  <a:lumMod val="20000"/>
                  <a:lumOff val="8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Shape 279">
            <a:extLst>
              <a:ext uri="{FF2B5EF4-FFF2-40B4-BE49-F238E27FC236}">
                <a16:creationId xmlns:a16="http://schemas.microsoft.com/office/drawing/2014/main" id="{19B2B428-0418-4E7D-B428-ED33A0E1A6F8}"/>
              </a:ext>
            </a:extLst>
          </p:cNvPr>
          <p:cNvSpPr/>
          <p:nvPr/>
        </p:nvSpPr>
        <p:spPr>
          <a:xfrm>
            <a:off x="14085750" y="10688947"/>
            <a:ext cx="99826" cy="162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10" y="0"/>
                </a:moveTo>
                <a:lnTo>
                  <a:pt x="0" y="2462"/>
                </a:lnTo>
                <a:lnTo>
                  <a:pt x="13671" y="10800"/>
                </a:lnTo>
                <a:lnTo>
                  <a:pt x="0" y="19194"/>
                </a:lnTo>
                <a:lnTo>
                  <a:pt x="4010" y="21600"/>
                </a:lnTo>
                <a:lnTo>
                  <a:pt x="21600" y="10800"/>
                </a:lnTo>
                <a:lnTo>
                  <a:pt x="4010" y="0"/>
                </a:lnTo>
              </a:path>
            </a:pathLst>
          </a:custGeom>
          <a:solidFill>
            <a:srgbClr val="272727"/>
          </a:solidFill>
          <a:ln w="3175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defTabSz="914400">
              <a:defRPr sz="1800">
                <a:solidFill>
                  <a:srgbClr val="00000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/>
          </a:p>
        </p:txBody>
      </p:sp>
      <p:sp>
        <p:nvSpPr>
          <p:cNvPr id="68" name="Shape 270">
            <a:extLst>
              <a:ext uri="{FF2B5EF4-FFF2-40B4-BE49-F238E27FC236}">
                <a16:creationId xmlns:a16="http://schemas.microsoft.com/office/drawing/2014/main" id="{0BFFC423-7204-4DFA-AA16-157FEE2BA97E}"/>
              </a:ext>
            </a:extLst>
          </p:cNvPr>
          <p:cNvSpPr/>
          <p:nvPr/>
        </p:nvSpPr>
        <p:spPr>
          <a:xfrm>
            <a:off x="707495" y="7273084"/>
            <a:ext cx="24383998" cy="22128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defRPr sz="56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분류 세분화 </a:t>
            </a:r>
            <a:endParaRPr dirty="0">
              <a:solidFill>
                <a:schemeClr val="tx2">
                  <a:lumMod val="20000"/>
                  <a:lumOff val="8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9" name="Shape 270">
            <a:extLst>
              <a:ext uri="{FF2B5EF4-FFF2-40B4-BE49-F238E27FC236}">
                <a16:creationId xmlns:a16="http://schemas.microsoft.com/office/drawing/2014/main" id="{5E8F5B60-1A3E-4E9C-9BC1-78837DE547CE}"/>
              </a:ext>
            </a:extLst>
          </p:cNvPr>
          <p:cNvSpPr/>
          <p:nvPr/>
        </p:nvSpPr>
        <p:spPr>
          <a:xfrm>
            <a:off x="1158669" y="10918704"/>
            <a:ext cx="24383998" cy="22128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defRPr sz="56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사이즈 별</a:t>
            </a:r>
            <a:r>
              <a:rPr lang="en-US" altLang="ko-KR" dirty="0">
                <a:solidFill>
                  <a:schemeClr val="tx2">
                    <a:lumMod val="20000"/>
                    <a:lumOff val="8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적합도 제시</a:t>
            </a:r>
            <a:endParaRPr dirty="0">
              <a:solidFill>
                <a:schemeClr val="tx2">
                  <a:lumMod val="20000"/>
                  <a:lumOff val="8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159986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3497809" y="3811188"/>
            <a:ext cx="10546102" cy="33298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dirty="0">
              <a:solidFill>
                <a:srgbClr val="C7A57F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989E47-52C2-485E-8C91-E27EEC60690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프론트 표현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EE0EC4-C694-4270-A73B-F8C644BD1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6" t="28581" r="18297" b="42531"/>
          <a:stretch/>
        </p:blipFill>
        <p:spPr>
          <a:xfrm>
            <a:off x="1935741" y="4468516"/>
            <a:ext cx="21409168" cy="4778968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38EC6DC-50D0-4878-9731-292FDF760774}"/>
              </a:ext>
            </a:extLst>
          </p:cNvPr>
          <p:cNvSpPr/>
          <p:nvPr/>
        </p:nvSpPr>
        <p:spPr>
          <a:xfrm>
            <a:off x="7063509" y="7315718"/>
            <a:ext cx="2895600" cy="1743271"/>
          </a:xfrm>
          <a:custGeom>
            <a:avLst/>
            <a:gdLst>
              <a:gd name="connsiteX0" fmla="*/ 1574800 w 2895600"/>
              <a:gd name="connsiteY0" fmla="*/ 1665924 h 1743271"/>
              <a:gd name="connsiteX1" fmla="*/ 1574800 w 2895600"/>
              <a:gd name="connsiteY1" fmla="*/ 1665924 h 1743271"/>
              <a:gd name="connsiteX2" fmla="*/ 1295400 w 2895600"/>
              <a:gd name="connsiteY2" fmla="*/ 1640524 h 1743271"/>
              <a:gd name="connsiteX3" fmla="*/ 914400 w 2895600"/>
              <a:gd name="connsiteY3" fmla="*/ 1564324 h 1743271"/>
              <a:gd name="connsiteX4" fmla="*/ 635000 w 2895600"/>
              <a:gd name="connsiteY4" fmla="*/ 1488124 h 1743271"/>
              <a:gd name="connsiteX5" fmla="*/ 431800 w 2895600"/>
              <a:gd name="connsiteY5" fmla="*/ 1411924 h 1743271"/>
              <a:gd name="connsiteX6" fmla="*/ 0 w 2895600"/>
              <a:gd name="connsiteY6" fmla="*/ 1234124 h 1743271"/>
              <a:gd name="connsiteX7" fmla="*/ 76200 w 2895600"/>
              <a:gd name="connsiteY7" fmla="*/ 776924 h 1743271"/>
              <a:gd name="connsiteX8" fmla="*/ 431800 w 2895600"/>
              <a:gd name="connsiteY8" fmla="*/ 319724 h 1743271"/>
              <a:gd name="connsiteX9" fmla="*/ 635000 w 2895600"/>
              <a:gd name="connsiteY9" fmla="*/ 218124 h 1743271"/>
              <a:gd name="connsiteX10" fmla="*/ 762000 w 2895600"/>
              <a:gd name="connsiteY10" fmla="*/ 116524 h 1743271"/>
              <a:gd name="connsiteX11" fmla="*/ 914400 w 2895600"/>
              <a:gd name="connsiteY11" fmla="*/ 91124 h 1743271"/>
              <a:gd name="connsiteX12" fmla="*/ 1117600 w 2895600"/>
              <a:gd name="connsiteY12" fmla="*/ 65724 h 1743271"/>
              <a:gd name="connsiteX13" fmla="*/ 1524000 w 2895600"/>
              <a:gd name="connsiteY13" fmla="*/ 14924 h 1743271"/>
              <a:gd name="connsiteX14" fmla="*/ 2870200 w 2895600"/>
              <a:gd name="connsiteY14" fmla="*/ 802324 h 1743271"/>
              <a:gd name="connsiteX15" fmla="*/ 2895600 w 2895600"/>
              <a:gd name="connsiteY15" fmla="*/ 929324 h 1743271"/>
              <a:gd name="connsiteX16" fmla="*/ 2870200 w 2895600"/>
              <a:gd name="connsiteY16" fmla="*/ 1284924 h 1743271"/>
              <a:gd name="connsiteX17" fmla="*/ 2819400 w 2895600"/>
              <a:gd name="connsiteY17" fmla="*/ 1361124 h 1743271"/>
              <a:gd name="connsiteX18" fmla="*/ 2641600 w 2895600"/>
              <a:gd name="connsiteY18" fmla="*/ 1513524 h 1743271"/>
              <a:gd name="connsiteX19" fmla="*/ 2463800 w 2895600"/>
              <a:gd name="connsiteY19" fmla="*/ 1615124 h 1743271"/>
              <a:gd name="connsiteX20" fmla="*/ 2286000 w 2895600"/>
              <a:gd name="connsiteY20" fmla="*/ 1742124 h 1743271"/>
              <a:gd name="connsiteX21" fmla="*/ 1651000 w 2895600"/>
              <a:gd name="connsiteY21" fmla="*/ 1640524 h 1743271"/>
              <a:gd name="connsiteX22" fmla="*/ 1701800 w 2895600"/>
              <a:gd name="connsiteY22" fmla="*/ 1716724 h 174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95600" h="1743271">
                <a:moveTo>
                  <a:pt x="1574800" y="1665924"/>
                </a:moveTo>
                <a:lnTo>
                  <a:pt x="1574800" y="1665924"/>
                </a:lnTo>
                <a:cubicBezTo>
                  <a:pt x="1481667" y="1657457"/>
                  <a:pt x="1388277" y="1651451"/>
                  <a:pt x="1295400" y="1640524"/>
                </a:cubicBezTo>
                <a:cubicBezTo>
                  <a:pt x="1189581" y="1628075"/>
                  <a:pt x="1005970" y="1587217"/>
                  <a:pt x="914400" y="1564324"/>
                </a:cubicBezTo>
                <a:cubicBezTo>
                  <a:pt x="820747" y="1540911"/>
                  <a:pt x="727054" y="1517194"/>
                  <a:pt x="635000" y="1488124"/>
                </a:cubicBezTo>
                <a:cubicBezTo>
                  <a:pt x="566019" y="1466340"/>
                  <a:pt x="500015" y="1436000"/>
                  <a:pt x="431800" y="1411924"/>
                </a:cubicBezTo>
                <a:cubicBezTo>
                  <a:pt x="91299" y="1291747"/>
                  <a:pt x="312810" y="1390529"/>
                  <a:pt x="0" y="1234124"/>
                </a:cubicBezTo>
                <a:cubicBezTo>
                  <a:pt x="6726" y="1183682"/>
                  <a:pt x="20233" y="900051"/>
                  <a:pt x="76200" y="776924"/>
                </a:cubicBezTo>
                <a:cubicBezTo>
                  <a:pt x="155886" y="601614"/>
                  <a:pt x="243567" y="413840"/>
                  <a:pt x="431800" y="319724"/>
                </a:cubicBezTo>
                <a:cubicBezTo>
                  <a:pt x="499533" y="285857"/>
                  <a:pt x="575866" y="265431"/>
                  <a:pt x="635000" y="218124"/>
                </a:cubicBezTo>
                <a:cubicBezTo>
                  <a:pt x="677333" y="184257"/>
                  <a:pt x="712646" y="138958"/>
                  <a:pt x="762000" y="116524"/>
                </a:cubicBezTo>
                <a:cubicBezTo>
                  <a:pt x="808885" y="95213"/>
                  <a:pt x="863417" y="98407"/>
                  <a:pt x="914400" y="91124"/>
                </a:cubicBezTo>
                <a:cubicBezTo>
                  <a:pt x="981974" y="81471"/>
                  <a:pt x="1049938" y="74746"/>
                  <a:pt x="1117600" y="65724"/>
                </a:cubicBezTo>
                <a:cubicBezTo>
                  <a:pt x="1480026" y="17401"/>
                  <a:pt x="1096658" y="62406"/>
                  <a:pt x="1524000" y="14924"/>
                </a:cubicBezTo>
                <a:cubicBezTo>
                  <a:pt x="3135116" y="107873"/>
                  <a:pt x="2800286" y="-351254"/>
                  <a:pt x="2870200" y="802324"/>
                </a:cubicBezTo>
                <a:cubicBezTo>
                  <a:pt x="2872812" y="845417"/>
                  <a:pt x="2887133" y="886991"/>
                  <a:pt x="2895600" y="929324"/>
                </a:cubicBezTo>
                <a:cubicBezTo>
                  <a:pt x="2887133" y="1047857"/>
                  <a:pt x="2890852" y="1167897"/>
                  <a:pt x="2870200" y="1284924"/>
                </a:cubicBezTo>
                <a:cubicBezTo>
                  <a:pt x="2864895" y="1314986"/>
                  <a:pt x="2838943" y="1337673"/>
                  <a:pt x="2819400" y="1361124"/>
                </a:cubicBezTo>
                <a:cubicBezTo>
                  <a:pt x="2774224" y="1415335"/>
                  <a:pt x="2700097" y="1476964"/>
                  <a:pt x="2641600" y="1513524"/>
                </a:cubicBezTo>
                <a:cubicBezTo>
                  <a:pt x="2588476" y="1546727"/>
                  <a:pt x="2510409" y="1568515"/>
                  <a:pt x="2463800" y="1615124"/>
                </a:cubicBezTo>
                <a:cubicBezTo>
                  <a:pt x="2323479" y="1755445"/>
                  <a:pt x="2464273" y="1697556"/>
                  <a:pt x="2286000" y="1742124"/>
                </a:cubicBezTo>
                <a:cubicBezTo>
                  <a:pt x="1677943" y="1689249"/>
                  <a:pt x="1840017" y="1829541"/>
                  <a:pt x="1651000" y="1640524"/>
                </a:cubicBezTo>
                <a:lnTo>
                  <a:pt x="1701800" y="1716724"/>
                </a:lnTo>
              </a:path>
            </a:pathLst>
          </a:custGeom>
          <a:noFill/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A1E2A56-E28B-4650-A036-E40580B2DF79}"/>
              </a:ext>
            </a:extLst>
          </p:cNvPr>
          <p:cNvSpPr/>
          <p:nvPr/>
        </p:nvSpPr>
        <p:spPr>
          <a:xfrm>
            <a:off x="2097517" y="7798329"/>
            <a:ext cx="4469538" cy="1386808"/>
          </a:xfrm>
          <a:prstGeom prst="ellipse">
            <a:avLst/>
          </a:prstGeom>
          <a:noFill/>
          <a:ln w="666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3AFA2A4-0C03-4052-AB7D-46E02D14F522}"/>
              </a:ext>
            </a:extLst>
          </p:cNvPr>
          <p:cNvSpPr/>
          <p:nvPr/>
        </p:nvSpPr>
        <p:spPr>
          <a:xfrm>
            <a:off x="12448309" y="4782690"/>
            <a:ext cx="6567055" cy="1083988"/>
          </a:xfrm>
          <a:prstGeom prst="ellipse">
            <a:avLst/>
          </a:prstGeom>
          <a:noFill/>
          <a:ln w="666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43BD100-E075-44F9-AE06-5F68D20C3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33411" y="9471044"/>
            <a:ext cx="1273058" cy="825939"/>
          </a:xfrm>
          <a:prstGeom prst="bentConnector3">
            <a:avLst>
              <a:gd name="adj1" fmla="val 100605"/>
            </a:avLst>
          </a:prstGeom>
          <a:ln w="698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18E74F-8CB7-4C38-80E4-51F910A2DD4D}"/>
              </a:ext>
            </a:extLst>
          </p:cNvPr>
          <p:cNvSpPr txBox="1"/>
          <p:nvPr/>
        </p:nvSpPr>
        <p:spPr>
          <a:xfrm>
            <a:off x="5011841" y="9904812"/>
            <a:ext cx="14131636" cy="292387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BE966A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자신의 신체 사이즈</a:t>
            </a:r>
            <a:r>
              <a:rPr kumimoji="0" lang="en-US" altLang="ko-KR" sz="4000" b="0" i="0" u="none" strike="noStrike" cap="none" spc="0" normalizeH="0" baseline="0" dirty="0">
                <a:ln>
                  <a:noFill/>
                </a:ln>
                <a:solidFill>
                  <a:srgbClr val="BE966A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(</a:t>
            </a: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BE966A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키</a:t>
            </a:r>
            <a:r>
              <a:rPr kumimoji="0" lang="en-US" altLang="ko-KR" sz="4000" b="0" i="0" u="none" strike="noStrike" cap="none" spc="0" normalizeH="0" baseline="0" dirty="0">
                <a:ln>
                  <a:noFill/>
                </a:ln>
                <a:solidFill>
                  <a:srgbClr val="BE966A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, </a:t>
            </a: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BE966A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몸무게</a:t>
            </a:r>
            <a:r>
              <a:rPr kumimoji="0" lang="en-US" altLang="ko-KR" sz="4000" b="0" i="0" u="none" strike="noStrike" cap="none" spc="0" normalizeH="0" baseline="0" dirty="0">
                <a:ln>
                  <a:noFill/>
                </a:ln>
                <a:solidFill>
                  <a:srgbClr val="BE966A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)</a:t>
            </a: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BE966A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를 입력</a:t>
            </a: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하여</a:t>
            </a:r>
            <a:r>
              <a:rPr kumimoji="0" lang="en-US" altLang="ko-KR" sz="40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,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가장 적합한 사이즈를 추천</a:t>
            </a:r>
            <a:endParaRPr lang="en-US" altLang="ko-KR" sz="4000" dirty="0">
              <a:solidFill>
                <a:schemeClr val="bg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3500" dirty="0">
              <a:solidFill>
                <a:schemeClr val="bg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5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=&gt; </a:t>
            </a:r>
            <a:r>
              <a:rPr lang="ko-KR" altLang="en-US" sz="3500" b="1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자신의 신체 사이즈와 비슷한 사람의 후기를 일일이 찾아다닐 필요</a:t>
            </a:r>
            <a:r>
              <a:rPr lang="en-US" altLang="ko-KR" sz="3500" b="1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x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 </a:t>
            </a:r>
            <a:endParaRPr kumimoji="0" lang="ko-KR" altLang="en-US" sz="35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sym typeface="Avenir Book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BA58D2D-B132-44A5-9AC7-DDD6D845CFB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573482" y="3661870"/>
            <a:ext cx="1517110" cy="955964"/>
          </a:xfrm>
          <a:prstGeom prst="bentConnector3">
            <a:avLst>
              <a:gd name="adj1" fmla="val 100684"/>
            </a:avLst>
          </a:prstGeom>
          <a:ln w="698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81360BB-EC82-4843-BD51-638D4AFE33D7}"/>
              </a:ext>
            </a:extLst>
          </p:cNvPr>
          <p:cNvSpPr txBox="1"/>
          <p:nvPr/>
        </p:nvSpPr>
        <p:spPr>
          <a:xfrm>
            <a:off x="9342592" y="1986170"/>
            <a:ext cx="7273636" cy="24160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rgbClr val="BE966A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사이즈 별 적합도 제시</a:t>
            </a:r>
            <a:endParaRPr kumimoji="0" lang="en-US" altLang="ko-KR" sz="4000" b="0" i="0" u="none" strike="noStrike" cap="none" spc="0" normalizeH="0" baseline="0" dirty="0">
              <a:ln>
                <a:noFill/>
              </a:ln>
              <a:solidFill>
                <a:srgbClr val="BE966A"/>
              </a:solidFill>
              <a:effectLst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sym typeface="Avenir Book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확률을 그래프로 제시하여</a:t>
            </a:r>
            <a:endParaRPr lang="en-US" altLang="ko-KR" sz="4000" dirty="0">
              <a:solidFill>
                <a:schemeClr val="bg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고객의 사이즈 선택 폭을 넓힘</a:t>
            </a:r>
            <a:endParaRPr kumimoji="0" lang="en-US" altLang="ko-KR" sz="40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sym typeface="Avenir Book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32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46097147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모자, 셔츠이(가) 표시된 사진&#10;&#10;자동 생성된 설명">
            <a:extLst>
              <a:ext uri="{FF2B5EF4-FFF2-40B4-BE49-F238E27FC236}">
                <a16:creationId xmlns:a16="http://schemas.microsoft.com/office/drawing/2014/main" id="{C589357B-D973-4770-9D2C-74A1CB4655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6" b="9936"/>
          <a:stretch>
            <a:fillRect/>
          </a:stretch>
        </p:blipFill>
        <p:spPr>
          <a:xfrm>
            <a:off x="39740" y="0"/>
            <a:ext cx="24384000" cy="13716000"/>
          </a:xfrm>
          <a:solidFill>
            <a:schemeClr val="bg2"/>
          </a:solidFill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3E7217-6237-464C-8924-8F57656B2F4D}"/>
              </a:ext>
            </a:extLst>
          </p:cNvPr>
          <p:cNvSpPr/>
          <p:nvPr/>
        </p:nvSpPr>
        <p:spPr>
          <a:xfrm>
            <a:off x="16956139" y="5646356"/>
            <a:ext cx="7467601" cy="3408033"/>
          </a:xfrm>
          <a:prstGeom prst="rect">
            <a:avLst/>
          </a:prstGeom>
          <a:solidFill>
            <a:srgbClr val="C3CCB9"/>
          </a:solidFill>
          <a:ln w="3175" cap="flat">
            <a:noFill/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-44999" y="24339"/>
            <a:ext cx="24445194" cy="13735891"/>
          </a:xfrm>
          <a:prstGeom prst="rect">
            <a:avLst/>
          </a:prstGeom>
          <a:solidFill>
            <a:srgbClr val="272727">
              <a:alpha val="70000"/>
            </a:srgbClr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99" name="Shape 99"/>
          <p:cNvSpPr/>
          <p:nvPr/>
        </p:nvSpPr>
        <p:spPr>
          <a:xfrm>
            <a:off x="5114151" y="4437135"/>
            <a:ext cx="14094503" cy="39410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ctr">
              <a:lnSpc>
                <a:spcPct val="80000"/>
              </a:lnSpc>
              <a:defRPr sz="15500">
                <a:solidFill>
                  <a:srgbClr val="F6F5F3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dirty="0"/>
              <a:t>THANK</a:t>
            </a:r>
          </a:p>
          <a:p>
            <a:pPr algn="ctr">
              <a:lnSpc>
                <a:spcPct val="80000"/>
              </a:lnSpc>
              <a:defRPr sz="15500">
                <a:solidFill>
                  <a:srgbClr val="F6F5F3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dirty="0"/>
              <a:t> </a:t>
            </a:r>
            <a:r>
              <a:rPr lang="en-US" dirty="0">
                <a:solidFill>
                  <a:srgbClr val="C7A57F"/>
                </a:solidFill>
              </a:rPr>
              <a:t>YOU</a:t>
            </a:r>
            <a:endParaRPr dirty="0">
              <a:solidFill>
                <a:srgbClr val="C7A57F"/>
              </a:solidFill>
            </a:endParaRPr>
          </a:p>
        </p:txBody>
      </p:sp>
      <p:grpSp>
        <p:nvGrpSpPr>
          <p:cNvPr id="103" name="Group 103"/>
          <p:cNvGrpSpPr/>
          <p:nvPr/>
        </p:nvGrpSpPr>
        <p:grpSpPr>
          <a:xfrm>
            <a:off x="10116020" y="9635659"/>
            <a:ext cx="4090766" cy="815532"/>
            <a:chOff x="0" y="0"/>
            <a:chExt cx="4090765" cy="815531"/>
          </a:xfrm>
        </p:grpSpPr>
        <p:sp>
          <p:nvSpPr>
            <p:cNvPr id="100" name="Shape 100"/>
            <p:cNvSpPr/>
            <p:nvPr/>
          </p:nvSpPr>
          <p:spPr>
            <a:xfrm>
              <a:off x="0" y="0"/>
              <a:ext cx="4090766" cy="815532"/>
            </a:xfrm>
            <a:prstGeom prst="roundRect">
              <a:avLst>
                <a:gd name="adj" fmla="val 50000"/>
              </a:avLst>
            </a:prstGeom>
            <a:solidFill>
              <a:srgbClr val="C7A57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52523" y="210915"/>
              <a:ext cx="3207920" cy="3937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1800" cap="all" spc="360">
                  <a:solidFill>
                    <a:srgbClr val="272727"/>
                  </a:solidFill>
                  <a:latin typeface="+mj-lt"/>
                  <a:ea typeface="+mj-ea"/>
                  <a:cs typeface="+mj-cs"/>
                  <a:sym typeface="Avenir Heavy"/>
                </a:defRPr>
              </a:lvl1pPr>
            </a:lstStyle>
            <a:p>
              <a:r>
                <a:rPr dirty="0"/>
                <a:t>more information</a:t>
              </a:r>
            </a:p>
          </p:txBody>
        </p:sp>
        <p:sp>
          <p:nvSpPr>
            <p:cNvPr id="102" name="Shape 102"/>
            <p:cNvSpPr/>
            <p:nvPr/>
          </p:nvSpPr>
          <p:spPr>
            <a:xfrm>
              <a:off x="3655908" y="326294"/>
              <a:ext cx="99826" cy="16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0" y="0"/>
                  </a:moveTo>
                  <a:lnTo>
                    <a:pt x="0" y="2462"/>
                  </a:lnTo>
                  <a:lnTo>
                    <a:pt x="13671" y="10800"/>
                  </a:lnTo>
                  <a:lnTo>
                    <a:pt x="0" y="19194"/>
                  </a:lnTo>
                  <a:lnTo>
                    <a:pt x="4010" y="21600"/>
                  </a:lnTo>
                  <a:lnTo>
                    <a:pt x="21600" y="10800"/>
                  </a:lnTo>
                  <a:lnTo>
                    <a:pt x="4010" y="0"/>
                  </a:lnTo>
                </a:path>
              </a:pathLst>
            </a:custGeom>
            <a:solidFill>
              <a:srgbClr val="272727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000000"/>
                  </a:solidFill>
                  <a:latin typeface="Roboto Regular"/>
                  <a:ea typeface="Roboto Regular"/>
                  <a:cs typeface="Roboto Regular"/>
                  <a:sym typeface="Roboto Regular"/>
                </a:defRPr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0490895" y="3273744"/>
            <a:ext cx="3341016" cy="459338"/>
            <a:chOff x="0" y="0"/>
            <a:chExt cx="3341015" cy="459337"/>
          </a:xfrm>
        </p:grpSpPr>
        <p:sp>
          <p:nvSpPr>
            <p:cNvPr id="104" name="Shape 104"/>
            <p:cNvSpPr/>
            <p:nvPr/>
          </p:nvSpPr>
          <p:spPr>
            <a:xfrm>
              <a:off x="897849" y="55436"/>
              <a:ext cx="437164" cy="34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7" y="5082"/>
                  </a:moveTo>
                  <a:cubicBezTo>
                    <a:pt x="19237" y="5506"/>
                    <a:pt x="19237" y="5929"/>
                    <a:pt x="19237" y="5929"/>
                  </a:cubicBezTo>
                  <a:cubicBezTo>
                    <a:pt x="19237" y="13129"/>
                    <a:pt x="14850" y="21600"/>
                    <a:pt x="6750" y="21600"/>
                  </a:cubicBezTo>
                  <a:cubicBezTo>
                    <a:pt x="4388" y="21600"/>
                    <a:pt x="2025" y="20753"/>
                    <a:pt x="0" y="19059"/>
                  </a:cubicBezTo>
                  <a:cubicBezTo>
                    <a:pt x="338" y="19059"/>
                    <a:pt x="675" y="19059"/>
                    <a:pt x="1013" y="19059"/>
                  </a:cubicBezTo>
                  <a:cubicBezTo>
                    <a:pt x="3038" y="19059"/>
                    <a:pt x="5063" y="18212"/>
                    <a:pt x="6413" y="16941"/>
                  </a:cubicBezTo>
                  <a:cubicBezTo>
                    <a:pt x="4725" y="16941"/>
                    <a:pt x="3038" y="15247"/>
                    <a:pt x="2363" y="13129"/>
                  </a:cubicBezTo>
                  <a:cubicBezTo>
                    <a:pt x="2700" y="13129"/>
                    <a:pt x="3038" y="13129"/>
                    <a:pt x="3375" y="13129"/>
                  </a:cubicBezTo>
                  <a:cubicBezTo>
                    <a:pt x="3713" y="13129"/>
                    <a:pt x="4050" y="13129"/>
                    <a:pt x="4388" y="13129"/>
                  </a:cubicBezTo>
                  <a:cubicBezTo>
                    <a:pt x="2363" y="12282"/>
                    <a:pt x="1013" y="10165"/>
                    <a:pt x="1013" y="7624"/>
                  </a:cubicBezTo>
                  <a:cubicBezTo>
                    <a:pt x="1013" y="7624"/>
                    <a:pt x="1013" y="7624"/>
                    <a:pt x="1013" y="7624"/>
                  </a:cubicBezTo>
                  <a:cubicBezTo>
                    <a:pt x="1688" y="8047"/>
                    <a:pt x="2363" y="8047"/>
                    <a:pt x="3038" y="8047"/>
                  </a:cubicBezTo>
                  <a:cubicBezTo>
                    <a:pt x="1688" y="7200"/>
                    <a:pt x="1013" y="5506"/>
                    <a:pt x="1013" y="3812"/>
                  </a:cubicBezTo>
                  <a:cubicBezTo>
                    <a:pt x="1013" y="2541"/>
                    <a:pt x="1350" y="1694"/>
                    <a:pt x="1688" y="847"/>
                  </a:cubicBezTo>
                  <a:cubicBezTo>
                    <a:pt x="3713" y="4235"/>
                    <a:pt x="7088" y="6353"/>
                    <a:pt x="10463" y="6776"/>
                  </a:cubicBezTo>
                  <a:cubicBezTo>
                    <a:pt x="10463" y="6353"/>
                    <a:pt x="10463" y="5929"/>
                    <a:pt x="10463" y="5506"/>
                  </a:cubicBezTo>
                  <a:cubicBezTo>
                    <a:pt x="10463" y="2118"/>
                    <a:pt x="12487" y="0"/>
                    <a:pt x="14850" y="0"/>
                  </a:cubicBezTo>
                  <a:cubicBezTo>
                    <a:pt x="16200" y="0"/>
                    <a:pt x="17212" y="424"/>
                    <a:pt x="18225" y="1694"/>
                  </a:cubicBezTo>
                  <a:cubicBezTo>
                    <a:pt x="18900" y="1271"/>
                    <a:pt x="19912" y="847"/>
                    <a:pt x="20925" y="424"/>
                  </a:cubicBezTo>
                  <a:cubicBezTo>
                    <a:pt x="20587" y="1694"/>
                    <a:pt x="19912" y="2541"/>
                    <a:pt x="18900" y="3388"/>
                  </a:cubicBezTo>
                  <a:cubicBezTo>
                    <a:pt x="19912" y="2965"/>
                    <a:pt x="20587" y="2965"/>
                    <a:pt x="21600" y="2541"/>
                  </a:cubicBezTo>
                  <a:cubicBezTo>
                    <a:pt x="20925" y="3388"/>
                    <a:pt x="20250" y="4659"/>
                    <a:pt x="19237" y="5082"/>
                  </a:cubicBezTo>
                  <a:close/>
                </a:path>
              </a:pathLst>
            </a:custGeom>
            <a:solidFill>
              <a:srgbClr val="9F9E9D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2400">
                  <a:solidFill>
                    <a:srgbClr val="2C2C2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0" y="0"/>
              <a:ext cx="240757" cy="459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46"/>
                  </a:moveTo>
                  <a:cubicBezTo>
                    <a:pt x="17897" y="3546"/>
                    <a:pt x="17897" y="3546"/>
                    <a:pt x="17897" y="3546"/>
                  </a:cubicBezTo>
                  <a:cubicBezTo>
                    <a:pt x="14811" y="3546"/>
                    <a:pt x="14194" y="4513"/>
                    <a:pt x="14194" y="5481"/>
                  </a:cubicBezTo>
                  <a:cubicBezTo>
                    <a:pt x="14194" y="8060"/>
                    <a:pt x="14194" y="8060"/>
                    <a:pt x="14194" y="8060"/>
                  </a:cubicBezTo>
                  <a:cubicBezTo>
                    <a:pt x="21600" y="8060"/>
                    <a:pt x="21600" y="8060"/>
                    <a:pt x="21600" y="8060"/>
                  </a:cubicBezTo>
                  <a:cubicBezTo>
                    <a:pt x="20366" y="11928"/>
                    <a:pt x="20366" y="11928"/>
                    <a:pt x="20366" y="11928"/>
                  </a:cubicBezTo>
                  <a:cubicBezTo>
                    <a:pt x="14194" y="11928"/>
                    <a:pt x="14194" y="11928"/>
                    <a:pt x="14194" y="11928"/>
                  </a:cubicBezTo>
                  <a:cubicBezTo>
                    <a:pt x="14194" y="21600"/>
                    <a:pt x="14194" y="21600"/>
                    <a:pt x="14194" y="21600"/>
                  </a:cubicBezTo>
                  <a:cubicBezTo>
                    <a:pt x="6789" y="21600"/>
                    <a:pt x="6789" y="21600"/>
                    <a:pt x="6789" y="21600"/>
                  </a:cubicBezTo>
                  <a:cubicBezTo>
                    <a:pt x="6789" y="11928"/>
                    <a:pt x="6789" y="11928"/>
                    <a:pt x="6789" y="11928"/>
                  </a:cubicBezTo>
                  <a:cubicBezTo>
                    <a:pt x="0" y="11928"/>
                    <a:pt x="0" y="11928"/>
                    <a:pt x="0" y="11928"/>
                  </a:cubicBezTo>
                  <a:cubicBezTo>
                    <a:pt x="0" y="8060"/>
                    <a:pt x="0" y="8060"/>
                    <a:pt x="0" y="8060"/>
                  </a:cubicBezTo>
                  <a:cubicBezTo>
                    <a:pt x="6789" y="8060"/>
                    <a:pt x="6789" y="8060"/>
                    <a:pt x="6789" y="8060"/>
                  </a:cubicBezTo>
                  <a:cubicBezTo>
                    <a:pt x="6789" y="5158"/>
                    <a:pt x="6789" y="5158"/>
                    <a:pt x="6789" y="5158"/>
                  </a:cubicBezTo>
                  <a:cubicBezTo>
                    <a:pt x="6789" y="1934"/>
                    <a:pt x="10491" y="0"/>
                    <a:pt x="16046" y="0"/>
                  </a:cubicBezTo>
                  <a:cubicBezTo>
                    <a:pt x="18514" y="0"/>
                    <a:pt x="20983" y="322"/>
                    <a:pt x="21600" y="322"/>
                  </a:cubicBezTo>
                  <a:lnTo>
                    <a:pt x="21600" y="3546"/>
                  </a:lnTo>
                  <a:close/>
                </a:path>
              </a:pathLst>
            </a:custGeom>
            <a:solidFill>
              <a:srgbClr val="9F9E9D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2400">
                  <a:solidFill>
                    <a:srgbClr val="2C2C2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976475" y="14585"/>
              <a:ext cx="272017" cy="430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00" y="1029"/>
                    <a:pt x="18900" y="1029"/>
                    <a:pt x="18900" y="1029"/>
                  </a:cubicBezTo>
                  <a:cubicBezTo>
                    <a:pt x="16200" y="1029"/>
                    <a:pt x="16200" y="1029"/>
                    <a:pt x="16200" y="1029"/>
                  </a:cubicBezTo>
                  <a:cubicBezTo>
                    <a:pt x="17820" y="2057"/>
                    <a:pt x="19440" y="3086"/>
                    <a:pt x="19440" y="4800"/>
                  </a:cubicBezTo>
                  <a:cubicBezTo>
                    <a:pt x="19440" y="8229"/>
                    <a:pt x="14580" y="8571"/>
                    <a:pt x="14580" y="10286"/>
                  </a:cubicBezTo>
                  <a:cubicBezTo>
                    <a:pt x="14580" y="12000"/>
                    <a:pt x="20520" y="12686"/>
                    <a:pt x="20520" y="16114"/>
                  </a:cubicBezTo>
                  <a:cubicBezTo>
                    <a:pt x="20520" y="17143"/>
                    <a:pt x="20520" y="17829"/>
                    <a:pt x="19980" y="18514"/>
                  </a:cubicBezTo>
                  <a:cubicBezTo>
                    <a:pt x="17820" y="20914"/>
                    <a:pt x="12960" y="21600"/>
                    <a:pt x="9180" y="21600"/>
                  </a:cubicBezTo>
                  <a:cubicBezTo>
                    <a:pt x="6480" y="21600"/>
                    <a:pt x="2700" y="20914"/>
                    <a:pt x="540" y="19200"/>
                  </a:cubicBezTo>
                  <a:cubicBezTo>
                    <a:pt x="0" y="18857"/>
                    <a:pt x="0" y="18171"/>
                    <a:pt x="0" y="17486"/>
                  </a:cubicBezTo>
                  <a:cubicBezTo>
                    <a:pt x="0" y="16114"/>
                    <a:pt x="1620" y="14743"/>
                    <a:pt x="3240" y="14057"/>
                  </a:cubicBezTo>
                  <a:cubicBezTo>
                    <a:pt x="5940" y="13029"/>
                    <a:pt x="8640" y="13029"/>
                    <a:pt x="11340" y="12686"/>
                  </a:cubicBezTo>
                  <a:cubicBezTo>
                    <a:pt x="10800" y="12000"/>
                    <a:pt x="10260" y="11657"/>
                    <a:pt x="10260" y="10971"/>
                  </a:cubicBezTo>
                  <a:cubicBezTo>
                    <a:pt x="10260" y="10286"/>
                    <a:pt x="10260" y="9943"/>
                    <a:pt x="10800" y="9600"/>
                  </a:cubicBezTo>
                  <a:cubicBezTo>
                    <a:pt x="10260" y="9943"/>
                    <a:pt x="9720" y="9943"/>
                    <a:pt x="9180" y="9943"/>
                  </a:cubicBezTo>
                  <a:cubicBezTo>
                    <a:pt x="5400" y="9943"/>
                    <a:pt x="2160" y="7886"/>
                    <a:pt x="2160" y="5486"/>
                  </a:cubicBezTo>
                  <a:cubicBezTo>
                    <a:pt x="2160" y="3771"/>
                    <a:pt x="3240" y="2400"/>
                    <a:pt x="4860" y="1714"/>
                  </a:cubicBezTo>
                  <a:cubicBezTo>
                    <a:pt x="7020" y="343"/>
                    <a:pt x="10260" y="0"/>
                    <a:pt x="12960" y="0"/>
                  </a:cubicBezTo>
                  <a:lnTo>
                    <a:pt x="21600" y="0"/>
                  </a:lnTo>
                  <a:close/>
                  <a:moveTo>
                    <a:pt x="12960" y="13714"/>
                  </a:moveTo>
                  <a:cubicBezTo>
                    <a:pt x="12960" y="13714"/>
                    <a:pt x="12420" y="13714"/>
                    <a:pt x="11880" y="13714"/>
                  </a:cubicBezTo>
                  <a:cubicBezTo>
                    <a:pt x="8640" y="13714"/>
                    <a:pt x="3780" y="14400"/>
                    <a:pt x="3780" y="16800"/>
                  </a:cubicBezTo>
                  <a:cubicBezTo>
                    <a:pt x="3780" y="19543"/>
                    <a:pt x="8100" y="20229"/>
                    <a:pt x="11340" y="20229"/>
                  </a:cubicBezTo>
                  <a:cubicBezTo>
                    <a:pt x="14580" y="20229"/>
                    <a:pt x="17820" y="19543"/>
                    <a:pt x="17820" y="17486"/>
                  </a:cubicBezTo>
                  <a:cubicBezTo>
                    <a:pt x="17820" y="15429"/>
                    <a:pt x="15120" y="14400"/>
                    <a:pt x="12960" y="13714"/>
                  </a:cubicBezTo>
                  <a:close/>
                  <a:moveTo>
                    <a:pt x="9720" y="1029"/>
                  </a:moveTo>
                  <a:cubicBezTo>
                    <a:pt x="8640" y="1029"/>
                    <a:pt x="7560" y="1371"/>
                    <a:pt x="7020" y="2057"/>
                  </a:cubicBezTo>
                  <a:cubicBezTo>
                    <a:pt x="5940" y="2400"/>
                    <a:pt x="5940" y="3086"/>
                    <a:pt x="5940" y="4114"/>
                  </a:cubicBezTo>
                  <a:cubicBezTo>
                    <a:pt x="5940" y="5829"/>
                    <a:pt x="7560" y="8914"/>
                    <a:pt x="11340" y="8914"/>
                  </a:cubicBezTo>
                  <a:cubicBezTo>
                    <a:pt x="12420" y="8914"/>
                    <a:pt x="13500" y="8571"/>
                    <a:pt x="14580" y="8229"/>
                  </a:cubicBezTo>
                  <a:cubicBezTo>
                    <a:pt x="15120" y="7543"/>
                    <a:pt x="15660" y="6857"/>
                    <a:pt x="15660" y="6171"/>
                  </a:cubicBezTo>
                  <a:cubicBezTo>
                    <a:pt x="15660" y="4114"/>
                    <a:pt x="13500" y="1029"/>
                    <a:pt x="9720" y="1029"/>
                  </a:cubicBezTo>
                  <a:close/>
                </a:path>
              </a:pathLst>
            </a:custGeom>
            <a:solidFill>
              <a:srgbClr val="9F9E9D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2400">
                  <a:solidFill>
                    <a:srgbClr val="2C2C2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2876057" y="62031"/>
              <a:ext cx="464959" cy="335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2" y="18073"/>
                  </a:moveTo>
                  <a:cubicBezTo>
                    <a:pt x="20965" y="19837"/>
                    <a:pt x="20012" y="21159"/>
                    <a:pt x="18741" y="21159"/>
                  </a:cubicBezTo>
                  <a:cubicBezTo>
                    <a:pt x="16200" y="21600"/>
                    <a:pt x="13341" y="21600"/>
                    <a:pt x="10800" y="21600"/>
                  </a:cubicBezTo>
                  <a:cubicBezTo>
                    <a:pt x="7941" y="21600"/>
                    <a:pt x="5400" y="21600"/>
                    <a:pt x="2541" y="21159"/>
                  </a:cubicBezTo>
                  <a:cubicBezTo>
                    <a:pt x="1588" y="21159"/>
                    <a:pt x="635" y="19837"/>
                    <a:pt x="318" y="18073"/>
                  </a:cubicBezTo>
                  <a:cubicBezTo>
                    <a:pt x="0" y="15869"/>
                    <a:pt x="0" y="13224"/>
                    <a:pt x="0" y="11020"/>
                  </a:cubicBezTo>
                  <a:cubicBezTo>
                    <a:pt x="0" y="8376"/>
                    <a:pt x="0" y="6171"/>
                    <a:pt x="318" y="3527"/>
                  </a:cubicBezTo>
                  <a:cubicBezTo>
                    <a:pt x="635" y="2204"/>
                    <a:pt x="1588" y="882"/>
                    <a:pt x="2541" y="441"/>
                  </a:cubicBezTo>
                  <a:cubicBezTo>
                    <a:pt x="5400" y="0"/>
                    <a:pt x="7941" y="0"/>
                    <a:pt x="10800" y="0"/>
                  </a:cubicBezTo>
                  <a:cubicBezTo>
                    <a:pt x="13341" y="0"/>
                    <a:pt x="16200" y="0"/>
                    <a:pt x="18741" y="441"/>
                  </a:cubicBezTo>
                  <a:cubicBezTo>
                    <a:pt x="20012" y="882"/>
                    <a:pt x="20965" y="2204"/>
                    <a:pt x="21282" y="3527"/>
                  </a:cubicBezTo>
                  <a:cubicBezTo>
                    <a:pt x="21600" y="6171"/>
                    <a:pt x="21600" y="8376"/>
                    <a:pt x="21600" y="11020"/>
                  </a:cubicBezTo>
                  <a:cubicBezTo>
                    <a:pt x="21600" y="13224"/>
                    <a:pt x="21600" y="15869"/>
                    <a:pt x="21282" y="18073"/>
                  </a:cubicBezTo>
                  <a:close/>
                  <a:moveTo>
                    <a:pt x="14929" y="10139"/>
                  </a:moveTo>
                  <a:cubicBezTo>
                    <a:pt x="8894" y="4849"/>
                    <a:pt x="8894" y="4849"/>
                    <a:pt x="8894" y="4849"/>
                  </a:cubicBezTo>
                  <a:cubicBezTo>
                    <a:pt x="8576" y="4408"/>
                    <a:pt x="8259" y="4408"/>
                    <a:pt x="7941" y="4408"/>
                  </a:cubicBezTo>
                  <a:cubicBezTo>
                    <a:pt x="7941" y="4849"/>
                    <a:pt x="7624" y="5290"/>
                    <a:pt x="7624" y="5731"/>
                  </a:cubicBezTo>
                  <a:cubicBezTo>
                    <a:pt x="7624" y="16310"/>
                    <a:pt x="7624" y="16310"/>
                    <a:pt x="7624" y="16310"/>
                  </a:cubicBezTo>
                  <a:cubicBezTo>
                    <a:pt x="7624" y="16751"/>
                    <a:pt x="7941" y="17192"/>
                    <a:pt x="7941" y="17192"/>
                  </a:cubicBezTo>
                  <a:cubicBezTo>
                    <a:pt x="8259" y="17192"/>
                    <a:pt x="8259" y="17192"/>
                    <a:pt x="8259" y="17192"/>
                  </a:cubicBezTo>
                  <a:cubicBezTo>
                    <a:pt x="8576" y="17192"/>
                    <a:pt x="8576" y="17192"/>
                    <a:pt x="8894" y="17192"/>
                  </a:cubicBezTo>
                  <a:cubicBezTo>
                    <a:pt x="14929" y="11902"/>
                    <a:pt x="14929" y="11902"/>
                    <a:pt x="14929" y="11902"/>
                  </a:cubicBezTo>
                  <a:cubicBezTo>
                    <a:pt x="15247" y="11461"/>
                    <a:pt x="15247" y="11461"/>
                    <a:pt x="15247" y="11020"/>
                  </a:cubicBezTo>
                  <a:cubicBezTo>
                    <a:pt x="15247" y="10580"/>
                    <a:pt x="15247" y="10139"/>
                    <a:pt x="14929" y="10139"/>
                  </a:cubicBezTo>
                  <a:close/>
                </a:path>
              </a:pathLst>
            </a:custGeom>
            <a:solidFill>
              <a:srgbClr val="9F9E9D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200">
                <a:defRPr sz="2400">
                  <a:solidFill>
                    <a:srgbClr val="2C2C2C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795105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95E4D0A-D086-4A9F-8CD0-79060DE24387}"/>
              </a:ext>
            </a:extLst>
          </p:cNvPr>
          <p:cNvCxnSpPr>
            <a:cxnSpLocks/>
          </p:cNvCxnSpPr>
          <p:nvPr/>
        </p:nvCxnSpPr>
        <p:spPr>
          <a:xfrm flipV="1">
            <a:off x="8725427" y="6181551"/>
            <a:ext cx="2023603" cy="129733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3" name="Shape 113"/>
          <p:cNvSpPr/>
          <p:nvPr/>
        </p:nvSpPr>
        <p:spPr>
          <a:xfrm>
            <a:off x="11134477" y="5402528"/>
            <a:ext cx="11976384" cy="14772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lang="en-US" altLang="ko-KR" sz="4400" dirty="0">
                <a:solidFill>
                  <a:schemeClr val="tx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“</a:t>
            </a:r>
            <a:r>
              <a:rPr lang="ko-KR" altLang="en-US" sz="4400" dirty="0">
                <a:solidFill>
                  <a:schemeClr val="tx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키 </a:t>
            </a:r>
            <a:r>
              <a:rPr lang="en-US" altLang="ko-KR" sz="4400" dirty="0">
                <a:solidFill>
                  <a:schemeClr val="tx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160 </a:t>
            </a:r>
            <a:r>
              <a:rPr lang="ko-KR" altLang="en-US" sz="4400" dirty="0">
                <a:solidFill>
                  <a:schemeClr val="tx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몸무게 </a:t>
            </a:r>
            <a:r>
              <a:rPr lang="en-US" altLang="ko-KR" sz="4400" dirty="0">
                <a:solidFill>
                  <a:schemeClr val="tx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58kg</a:t>
            </a:r>
            <a:r>
              <a:rPr lang="ko-KR" altLang="en-US" sz="4400" dirty="0">
                <a:solidFill>
                  <a:schemeClr val="tx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인데 </a:t>
            </a:r>
            <a:r>
              <a:rPr lang="en-US" altLang="ko-KR" sz="4400" dirty="0">
                <a:solidFill>
                  <a:schemeClr val="tx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</a:t>
            </a:r>
            <a:r>
              <a:rPr lang="ko-KR" altLang="en-US" sz="4400" dirty="0">
                <a:solidFill>
                  <a:schemeClr val="tx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사이즈가 맞을까요</a:t>
            </a:r>
            <a:r>
              <a:rPr lang="en-US" altLang="ko-KR" sz="4400" dirty="0">
                <a:solidFill>
                  <a:schemeClr val="tx2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?”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이유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82B24F2C-B0FA-45EF-82BD-979762A2F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431284"/>
              </p:ext>
            </p:extLst>
          </p:nvPr>
        </p:nvGraphicFramePr>
        <p:xfrm>
          <a:off x="1943970" y="4791028"/>
          <a:ext cx="9042406" cy="7078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2D7A39E-039C-40D5-B660-EE9C477D4C61}"/>
              </a:ext>
            </a:extLst>
          </p:cNvPr>
          <p:cNvSpPr txBox="1"/>
          <p:nvPr/>
        </p:nvSpPr>
        <p:spPr>
          <a:xfrm>
            <a:off x="6389256" y="8330185"/>
            <a:ext cx="4461652" cy="184665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1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70%</a:t>
            </a:r>
            <a:endParaRPr kumimoji="0" lang="ko-KR" altLang="en-US" sz="11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sym typeface="Avenir Book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E6F69B-16D5-4684-B895-77192D2AD56D}"/>
              </a:ext>
            </a:extLst>
          </p:cNvPr>
          <p:cNvSpPr txBox="1"/>
          <p:nvPr/>
        </p:nvSpPr>
        <p:spPr>
          <a:xfrm>
            <a:off x="2559988" y="7514577"/>
            <a:ext cx="4461652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 신체부위 에 대한 </a:t>
            </a:r>
            <a:endParaRPr lang="en-US" altLang="ko-KR" sz="2400" dirty="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400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고민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sym typeface="Avenir Book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6A8AD-654C-47E5-9B18-C83DE87805EF}"/>
              </a:ext>
            </a:extLst>
          </p:cNvPr>
          <p:cNvSpPr txBox="1"/>
          <p:nvPr/>
        </p:nvSpPr>
        <p:spPr>
          <a:xfrm>
            <a:off x="4115674" y="6263505"/>
            <a:ext cx="4461652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나눔스퀘어 Light" panose="020B0600000101010101" pitchFamily="50" charset="-127"/>
                <a:ea typeface="나눔스퀘어 Light" panose="020B0600000101010101" pitchFamily="50" charset="-127"/>
                <a:sym typeface="Avenir Book"/>
              </a:rPr>
              <a:t>30%</a:t>
            </a:r>
            <a:endParaRPr kumimoji="0" lang="ko-KR" altLang="en-US" sz="8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sym typeface="Avenir Book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352197-35BA-4B04-A1A1-5F4D3642D1EE}"/>
              </a:ext>
            </a:extLst>
          </p:cNvPr>
          <p:cNvSpPr txBox="1"/>
          <p:nvPr/>
        </p:nvSpPr>
        <p:spPr>
          <a:xfrm>
            <a:off x="5220856" y="10005836"/>
            <a:ext cx="4461652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200" dirty="0">
                <a:solidFill>
                  <a:srgbClr val="FFFFF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 사이즈에 대한 고민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sym typeface="Avenir Book"/>
            </a:endParaRPr>
          </a:p>
        </p:txBody>
      </p:sp>
      <p:sp>
        <p:nvSpPr>
          <p:cNvPr id="30" name="Shape 113">
            <a:extLst>
              <a:ext uri="{FF2B5EF4-FFF2-40B4-BE49-F238E27FC236}">
                <a16:creationId xmlns:a16="http://schemas.microsoft.com/office/drawing/2014/main" id="{C6D79BF4-90A0-4C32-BBF8-C836289FFD73}"/>
              </a:ext>
            </a:extLst>
          </p:cNvPr>
          <p:cNvSpPr/>
          <p:nvPr/>
        </p:nvSpPr>
        <p:spPr>
          <a:xfrm>
            <a:off x="11750495" y="6637687"/>
            <a:ext cx="10672516" cy="70783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lang="ko-KR" altLang="en-US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한 온라인 쇼핑몰</a:t>
            </a:r>
            <a:r>
              <a:rPr lang="en-US" altLang="ko-KR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4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메이썸</a:t>
            </a:r>
            <a:r>
              <a:rPr lang="ko-KR" altLang="en-US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</a:t>
            </a:r>
            <a:r>
              <a:rPr lang="en-US" altLang="ko-KR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Q&amp;A </a:t>
            </a:r>
            <a:r>
              <a:rPr lang="ko-KR" altLang="en-US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사이즈 문의 부분 분석결과</a:t>
            </a:r>
            <a:r>
              <a:rPr lang="en-US" altLang="ko-KR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ko-KR" altLang="en-US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자신의 신체사이즈를 제시하고 적합한 사이즈 인지를  물어보는 </a:t>
            </a:r>
            <a:r>
              <a:rPr lang="en-US" altLang="ko-KR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Q&amp;A</a:t>
            </a:r>
            <a:r>
              <a:rPr lang="ko-KR" altLang="en-US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</a:t>
            </a:r>
            <a:r>
              <a:rPr lang="en-US" altLang="ko-KR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70</a:t>
            </a:r>
            <a:r>
              <a:rPr lang="ko-KR" altLang="en-US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퍼센트를 차지함</a:t>
            </a:r>
            <a:r>
              <a:rPr lang="en-US" altLang="ko-KR" sz="4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13" name="Shape 112">
            <a:extLst>
              <a:ext uri="{FF2B5EF4-FFF2-40B4-BE49-F238E27FC236}">
                <a16:creationId xmlns:a16="http://schemas.microsoft.com/office/drawing/2014/main" id="{9B5482DA-8B07-4C47-AFB9-51435A1F49AE}"/>
              </a:ext>
            </a:extLst>
          </p:cNvPr>
          <p:cNvSpPr/>
          <p:nvPr/>
        </p:nvSpPr>
        <p:spPr>
          <a:xfrm>
            <a:off x="6861135" y="2488301"/>
            <a:ext cx="11336586" cy="12530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sz="8800" dirty="0">
                <a:solidFill>
                  <a:schemeClr val="bg2">
                    <a:lumMod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쇼핑몰</a:t>
            </a:r>
            <a:r>
              <a:rPr lang="ko-KR" altLang="en-US" sz="8800" dirty="0">
                <a:solidFill>
                  <a:srgbClr val="916A3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8800" dirty="0">
                <a:solidFill>
                  <a:srgbClr val="916A3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Q&amp;A </a:t>
            </a:r>
            <a:r>
              <a:rPr lang="ko-KR" altLang="en-US" sz="8800" dirty="0">
                <a:solidFill>
                  <a:srgbClr val="916A3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유형 분석</a:t>
            </a:r>
            <a:endParaRPr sz="8800" dirty="0">
              <a:solidFill>
                <a:srgbClr val="916A3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639468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이유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Shape 112">
            <a:extLst>
              <a:ext uri="{FF2B5EF4-FFF2-40B4-BE49-F238E27FC236}">
                <a16:creationId xmlns:a16="http://schemas.microsoft.com/office/drawing/2014/main" id="{13EAAC78-5204-408A-A719-6B25FBFD8BDA}"/>
              </a:ext>
            </a:extLst>
          </p:cNvPr>
          <p:cNvSpPr>
            <a:spLocks/>
          </p:cNvSpPr>
          <p:nvPr/>
        </p:nvSpPr>
        <p:spPr>
          <a:xfrm>
            <a:off x="8403307" y="2121868"/>
            <a:ext cx="7577386" cy="12530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sz="8800" dirty="0">
                <a:solidFill>
                  <a:schemeClr val="bg2">
                    <a:lumMod val="1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쇼핑몰의 </a:t>
            </a:r>
            <a:r>
              <a:rPr lang="ko-KR" altLang="en-US" sz="8800" dirty="0">
                <a:solidFill>
                  <a:srgbClr val="916A3F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대안</a:t>
            </a:r>
            <a:endParaRPr sz="8800" dirty="0">
              <a:solidFill>
                <a:srgbClr val="916A3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24B6B8-2F62-4E27-9379-C47D25FA996D}"/>
              </a:ext>
            </a:extLst>
          </p:cNvPr>
          <p:cNvSpPr/>
          <p:nvPr/>
        </p:nvSpPr>
        <p:spPr>
          <a:xfrm>
            <a:off x="0" y="5023694"/>
            <a:ext cx="24384000" cy="4453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F832677-49A2-4301-80DF-5013EBDB4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855" y="4114646"/>
            <a:ext cx="10846499" cy="696183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39A279E5-33B6-4503-95A9-DFA7AA3176D4}"/>
              </a:ext>
            </a:extLst>
          </p:cNvPr>
          <p:cNvSpPr/>
          <p:nvPr/>
        </p:nvSpPr>
        <p:spPr>
          <a:xfrm>
            <a:off x="3788693" y="15646521"/>
            <a:ext cx="12192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쇼핑몰들의 대안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구매후기를 통한 사이즈 추천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-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치수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재질 등 다양한 정보 제공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3" name="_x361642288" descr="EMB000042884cd3">
            <a:extLst>
              <a:ext uri="{FF2B5EF4-FFF2-40B4-BE49-F238E27FC236}">
                <a16:creationId xmlns:a16="http://schemas.microsoft.com/office/drawing/2014/main" id="{276C616C-A1E1-49B9-89BF-B92CF820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65" y="4342972"/>
            <a:ext cx="9672481" cy="650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96D9222-4A0E-414F-AD8D-4A2314E128AB}"/>
              </a:ext>
            </a:extLst>
          </p:cNvPr>
          <p:cNvSpPr/>
          <p:nvPr/>
        </p:nvSpPr>
        <p:spPr>
          <a:xfrm>
            <a:off x="1978581" y="11018597"/>
            <a:ext cx="82152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-</a:t>
            </a:r>
            <a:r>
              <a:rPr lang="ko-KR" altLang="en-US" sz="2800" dirty="0"/>
              <a:t>리뷰 형식</a:t>
            </a:r>
            <a:r>
              <a:rPr lang="en-US" altLang="ko-KR" sz="2800" dirty="0"/>
              <a:t>: </a:t>
            </a:r>
            <a:r>
              <a:rPr lang="ko-KR" altLang="en-US" sz="2800" dirty="0"/>
              <a:t>키와 체중입력이 필수적이 아님</a:t>
            </a:r>
            <a:r>
              <a:rPr lang="en-US" altLang="ko-KR" sz="2800" dirty="0"/>
              <a:t>.</a:t>
            </a:r>
            <a:endParaRPr lang="ko-KR" altLang="en-US" sz="2800" dirty="0"/>
          </a:p>
          <a:p>
            <a:endParaRPr lang="en-US" altLang="ko-KR" sz="28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D77A9A-1A77-4A68-BC11-5B28D93B0DDF}"/>
              </a:ext>
            </a:extLst>
          </p:cNvPr>
          <p:cNvSpPr txBox="1"/>
          <p:nvPr/>
        </p:nvSpPr>
        <p:spPr>
          <a:xfrm>
            <a:off x="13323218" y="11018597"/>
            <a:ext cx="10846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사이즈별로 리뷰를 정리하여 보여줌</a:t>
            </a:r>
            <a:r>
              <a:rPr lang="en-US" altLang="ko-KR" sz="2800" dirty="0"/>
              <a:t>.(</a:t>
            </a:r>
            <a:r>
              <a:rPr lang="ko-KR" altLang="en-US" sz="2800" dirty="0"/>
              <a:t>키</a:t>
            </a:r>
            <a:r>
              <a:rPr lang="en-US" altLang="ko-KR" sz="2800" dirty="0"/>
              <a:t>, </a:t>
            </a:r>
            <a:r>
              <a:rPr lang="ko-KR" altLang="en-US" sz="2800" dirty="0"/>
              <a:t>체중에 따른 적정 기준</a:t>
            </a:r>
            <a:r>
              <a:rPr lang="en-US" altLang="ko-KR" sz="2800" dirty="0"/>
              <a:t>) </a:t>
            </a:r>
            <a:endParaRPr lang="ko-KR" altLang="en-US" sz="2800" dirty="0"/>
          </a:p>
          <a:p>
            <a:endParaRPr lang="ko-KR" altLang="en-US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2AC77B-0300-4570-8871-841E4C799416}"/>
              </a:ext>
            </a:extLst>
          </p:cNvPr>
          <p:cNvSpPr txBox="1"/>
          <p:nvPr/>
        </p:nvSpPr>
        <p:spPr>
          <a:xfrm>
            <a:off x="1155614" y="1549005"/>
            <a:ext cx="9329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&lt;</a:t>
            </a:r>
            <a:r>
              <a:rPr lang="ko-KR" altLang="en-US" sz="4000" b="1" dirty="0"/>
              <a:t>현재 기술 수준 및 동향</a:t>
            </a:r>
            <a:r>
              <a:rPr lang="en-US" altLang="ko-KR" sz="4000" b="1" dirty="0"/>
              <a:t>&gt;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4093283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2">
            <a:extLst>
              <a:ext uri="{FF2B5EF4-FFF2-40B4-BE49-F238E27FC236}">
                <a16:creationId xmlns:a16="http://schemas.microsoft.com/office/drawing/2014/main" id="{257A95B6-4CAE-4A0A-8E4E-5B857008E6B3}"/>
              </a:ext>
            </a:extLst>
          </p:cNvPr>
          <p:cNvSpPr>
            <a:spLocks/>
          </p:cNvSpPr>
          <p:nvPr/>
        </p:nvSpPr>
        <p:spPr>
          <a:xfrm>
            <a:off x="7042459" y="4777740"/>
            <a:ext cx="11489381" cy="4160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sz="8800" b="1" dirty="0">
                <a:solidFill>
                  <a:srgbClr val="BE966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옷 사이즈 추천</a:t>
            </a:r>
            <a:r>
              <a:rPr lang="en-US" altLang="ko-KR" sz="8800" b="1" dirty="0">
                <a:solidFill>
                  <a:srgbClr val="BE966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8800" b="1" dirty="0">
                <a:solidFill>
                  <a:srgbClr val="BE966A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알고리즘  </a:t>
            </a:r>
            <a:endParaRPr lang="en-US" altLang="ko-KR" sz="8800" b="1" dirty="0">
              <a:solidFill>
                <a:srgbClr val="BE966A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4DD42-2417-46FC-ACB2-003562523FAB}"/>
              </a:ext>
            </a:extLst>
          </p:cNvPr>
          <p:cNvSpPr txBox="1"/>
          <p:nvPr/>
        </p:nvSpPr>
        <p:spPr>
          <a:xfrm>
            <a:off x="18531840" y="14522201"/>
            <a:ext cx="78112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인터넷 쇼핑을 이용해 구매하는 편이지만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인터넷 쇼핑을 </a:t>
            </a:r>
            <a:r>
              <a:rPr lang="ko-KR" altLang="en-US" dirty="0" err="1">
                <a:solidFill>
                  <a:schemeClr val="bg1"/>
                </a:solidFill>
              </a:rPr>
              <a:t>이용할때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구매후기를 꼼꼼히 보고 사이즈를 고르는 고객들을 보고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후기 정보들이 한눈에 </a:t>
            </a:r>
            <a:r>
              <a:rPr lang="ko-KR" altLang="en-US" b="1" dirty="0" err="1">
                <a:solidFill>
                  <a:schemeClr val="bg1"/>
                </a:solidFill>
              </a:rPr>
              <a:t>정리되어있고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  <a:r>
              <a:rPr lang="ko-KR" altLang="en-US" b="1" dirty="0">
                <a:solidFill>
                  <a:schemeClr val="bg1"/>
                </a:solidFill>
              </a:rPr>
              <a:t> 자신이 원하는 옷에 대한 사이즈를 추천해 준다면 고객의 수고를 </a:t>
            </a:r>
            <a:r>
              <a:rPr lang="ko-KR" altLang="en-US" b="1" dirty="0" err="1">
                <a:solidFill>
                  <a:schemeClr val="bg1"/>
                </a:solidFill>
              </a:rPr>
              <a:t>덜을</a:t>
            </a:r>
            <a:r>
              <a:rPr lang="ko-KR" altLang="en-US" b="1" dirty="0">
                <a:solidFill>
                  <a:schemeClr val="bg1"/>
                </a:solidFill>
              </a:rPr>
              <a:t> 수 있음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또한 </a:t>
            </a:r>
            <a:r>
              <a:rPr lang="ko-KR" altLang="en-US" b="1" dirty="0">
                <a:solidFill>
                  <a:schemeClr val="bg1"/>
                </a:solidFill>
              </a:rPr>
              <a:t>이 옷이 다른 옷에 비해 크게 나왔는지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작게 나왔는지</a:t>
            </a:r>
            <a:r>
              <a:rPr lang="ko-KR" altLang="en-US" dirty="0">
                <a:solidFill>
                  <a:schemeClr val="bg1"/>
                </a:solidFill>
              </a:rPr>
              <a:t>도 참고할 수 있으면 완벽할 것이라 생각하여 위와 같은 주제를 선정하였다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Shape 112">
            <a:extLst>
              <a:ext uri="{FF2B5EF4-FFF2-40B4-BE49-F238E27FC236}">
                <a16:creationId xmlns:a16="http://schemas.microsoft.com/office/drawing/2014/main" id="{E95722C8-2E13-4E82-A887-ED25F033E04E}"/>
              </a:ext>
            </a:extLst>
          </p:cNvPr>
          <p:cNvSpPr>
            <a:spLocks/>
          </p:cNvSpPr>
          <p:nvPr/>
        </p:nvSpPr>
        <p:spPr>
          <a:xfrm>
            <a:off x="5406610" y="6692028"/>
            <a:ext cx="14675540" cy="33468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후기 정보를 한눈에 정리</a:t>
            </a:r>
            <a:r>
              <a:rPr lang="en-US" altLang="ko-KR" sz="44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</a:t>
            </a:r>
          </a:p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신체 정보 입력 시 자신이 원하는 옷에 대한 사이즈를 추천</a:t>
            </a:r>
            <a:endParaRPr lang="en-US" altLang="ko-KR" sz="4400" dirty="0">
              <a:solidFill>
                <a:schemeClr val="bg2">
                  <a:lumMod val="9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ko-KR" altLang="en-US" sz="44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옷이 정사이즈로 나왔는지 참고 가능</a:t>
            </a:r>
            <a:r>
              <a:rPr lang="en-US" altLang="ko-KR" sz="4400" dirty="0">
                <a:solidFill>
                  <a:schemeClr val="bg2">
                    <a:lumMod val="9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endParaRPr lang="en-US" altLang="ko-KR" sz="4400" dirty="0">
              <a:solidFill>
                <a:srgbClr val="FFFFFF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097EA8-F95A-4216-AE1B-DECC8A9E2CB7}"/>
              </a:ext>
            </a:extLst>
          </p:cNvPr>
          <p:cNvSpPr/>
          <p:nvPr/>
        </p:nvSpPr>
        <p:spPr>
          <a:xfrm>
            <a:off x="563994" y="454349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이유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방안 제시 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F030FD-9B3C-4679-8D9D-75EAA2D65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7" r="333" b="4074"/>
          <a:stretch/>
        </p:blipFill>
        <p:spPr>
          <a:xfrm>
            <a:off x="4267200" y="2812111"/>
            <a:ext cx="17038320" cy="8091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B6241-5A78-4E07-A03C-576AFCFE4BF5}"/>
              </a:ext>
            </a:extLst>
          </p:cNvPr>
          <p:cNvSpPr txBox="1"/>
          <p:nvPr/>
        </p:nvSpPr>
        <p:spPr>
          <a:xfrm>
            <a:off x="3535680" y="11297524"/>
            <a:ext cx="17769840" cy="11849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/>
            <a:r>
              <a:rPr lang="ko-KR" altLang="en-US" dirty="0"/>
              <a:t> </a:t>
            </a:r>
            <a:r>
              <a:rPr lang="en-US" altLang="ko-KR" dirty="0"/>
              <a:t>'</a:t>
            </a:r>
            <a:r>
              <a:rPr lang="ko-KR" altLang="en-US" sz="3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무신사</a:t>
            </a:r>
            <a:r>
              <a:rPr lang="en-US" altLang="ko-KR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' </a:t>
            </a:r>
            <a:r>
              <a:rPr lang="ko-KR" altLang="en-US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사이트</a:t>
            </a:r>
            <a:r>
              <a:rPr lang="en-US" altLang="ko-KR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판매하는 옷 구매후기 추출</a:t>
            </a:r>
            <a:r>
              <a:rPr lang="en-US" altLang="ko-KR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</a:p>
          <a:p>
            <a:pPr algn="ctr"/>
            <a:r>
              <a:rPr lang="ko-KR" altLang="en-US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주소</a:t>
            </a:r>
            <a:r>
              <a:rPr lang="en-US" altLang="ko-KR" sz="3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 </a:t>
            </a:r>
            <a:r>
              <a:rPr lang="en-US" altLang="ko-KR" sz="3600" u="sng" dirty="0">
                <a:latin typeface="나눔스퀘어 Light" panose="020B0600000101010101" pitchFamily="50" charset="-127"/>
                <a:ea typeface="나눔스퀘어 Light" panose="020B0600000101010101" pitchFamily="50" charset="-127"/>
                <a:hlinkClick r:id="rId3"/>
              </a:rPr>
              <a:t>https://store.musinsa.com</a:t>
            </a:r>
            <a:endParaRPr kumimoji="0" lang="ko-KR" altLang="en-US" sz="2500" b="0" i="0" u="none" strike="noStrike" cap="none" spc="0" normalizeH="0" baseline="0" dirty="0">
              <a:ln>
                <a:noFill/>
              </a:ln>
              <a:solidFill>
                <a:srgbClr val="717175"/>
              </a:solidFill>
              <a:effectLst/>
              <a:uFillTx/>
              <a:latin typeface="나눔스퀘어 Light" panose="020B0600000101010101" pitchFamily="50" charset="-127"/>
              <a:ea typeface="나눔스퀘어 Light" panose="020B0600000101010101" pitchFamily="50" charset="-127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3719647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방안 제시 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BA240-6697-4CE5-852E-6FA674BA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3" y="3362236"/>
            <a:ext cx="11980214" cy="73057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EBB720-C01D-4D91-A269-AD84DE53475A}"/>
              </a:ext>
            </a:extLst>
          </p:cNvPr>
          <p:cNvSpPr/>
          <p:nvPr/>
        </p:nvSpPr>
        <p:spPr>
          <a:xfrm>
            <a:off x="13456922" y="3057436"/>
            <a:ext cx="11292838" cy="9248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lang="ko-KR" altLang="en-US" sz="4000" b="1" dirty="0">
                <a:solidFill>
                  <a:schemeClr val="bg2">
                    <a:lumMod val="10000"/>
                  </a:schemeClr>
                </a:solidFill>
              </a:rPr>
              <a:t>발생한 문제</a:t>
            </a:r>
            <a:endParaRPr lang="en-US" altLang="ko-KR" sz="40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sz="2000" dirty="0"/>
          </a:p>
          <a:p>
            <a:r>
              <a:rPr lang="ko-KR" altLang="en-US" sz="4000" dirty="0"/>
              <a:t>  사이트가 가지고 있는 모든 정보 제공</a:t>
            </a:r>
            <a:r>
              <a:rPr lang="en-US" altLang="ko-KR" sz="4000" dirty="0"/>
              <a:t>x</a:t>
            </a:r>
          </a:p>
          <a:p>
            <a:r>
              <a:rPr lang="ko-KR" altLang="en-US" sz="4000" dirty="0"/>
              <a:t>  한번에 </a:t>
            </a:r>
            <a:r>
              <a:rPr lang="en-US" altLang="ko-KR" sz="4000" dirty="0"/>
              <a:t>100</a:t>
            </a:r>
            <a:r>
              <a:rPr lang="ko-KR" altLang="en-US" sz="4000" dirty="0"/>
              <a:t>개 데이터만 제공</a:t>
            </a:r>
            <a:endParaRPr lang="en-US" altLang="ko-KR" sz="4000" dirty="0"/>
          </a:p>
          <a:p>
            <a:endParaRPr lang="en-US" altLang="ko-KR" sz="1500" dirty="0"/>
          </a:p>
          <a:p>
            <a:r>
              <a:rPr lang="en-US" altLang="ko-KR" sz="4000" dirty="0">
                <a:solidFill>
                  <a:srgbClr val="000000"/>
                </a:solidFill>
              </a:rPr>
              <a:t>=&gt; </a:t>
            </a:r>
            <a:r>
              <a:rPr lang="ko-KR" altLang="en-US" sz="4000" dirty="0">
                <a:solidFill>
                  <a:srgbClr val="916A3F"/>
                </a:solidFill>
              </a:rPr>
              <a:t>데이터 개수의 부족</a:t>
            </a:r>
            <a:r>
              <a:rPr lang="en-US" altLang="ko-KR" sz="4000" dirty="0"/>
              <a:t>, </a:t>
            </a:r>
            <a:r>
              <a:rPr lang="ko-KR" altLang="en-US" sz="4000" dirty="0">
                <a:solidFill>
                  <a:srgbClr val="916A3F"/>
                </a:solidFill>
              </a:rPr>
              <a:t>사이즈별 편차 </a:t>
            </a:r>
            <a:r>
              <a:rPr lang="ko-KR" altLang="en-US" sz="4000" dirty="0"/>
              <a:t>심함</a:t>
            </a:r>
            <a:r>
              <a:rPr lang="en-US" altLang="ko-KR" sz="4000" dirty="0"/>
              <a:t>.</a:t>
            </a:r>
          </a:p>
          <a:p>
            <a:endParaRPr lang="en-US" altLang="ko-KR" sz="4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sz="4000" b="1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lang="ko-KR" altLang="en-US" sz="4000" b="1" dirty="0">
                <a:solidFill>
                  <a:schemeClr val="bg2">
                    <a:lumMod val="10000"/>
                  </a:schemeClr>
                </a:solidFill>
              </a:rPr>
              <a:t>해결</a:t>
            </a:r>
            <a:endParaRPr lang="en-US" altLang="ko-KR" sz="22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ko-KR" sz="22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sz="4000" dirty="0"/>
              <a:t>   </a:t>
            </a:r>
            <a:r>
              <a:rPr lang="ko-KR" altLang="en-US" sz="4000" dirty="0"/>
              <a:t>사이즈별 클릭을 옷의 주소와 사이즈 옵션 </a:t>
            </a:r>
            <a:endParaRPr lang="en-US" altLang="ko-KR" sz="4000" dirty="0"/>
          </a:p>
          <a:p>
            <a:r>
              <a:rPr lang="ko-KR" altLang="en-US" sz="4000" dirty="0"/>
              <a:t>   개수에 관계없이</a:t>
            </a:r>
            <a:endParaRPr lang="en-US" altLang="ko-KR" sz="4000" dirty="0"/>
          </a:p>
          <a:p>
            <a:r>
              <a:rPr lang="ko-KR" altLang="en-US" sz="4000" dirty="0"/>
              <a:t>   자동으로 실행할 수 있도록 일반화하여 구현</a:t>
            </a:r>
            <a:endParaRPr lang="en-US" altLang="ko-KR" sz="4000" dirty="0"/>
          </a:p>
          <a:p>
            <a:endParaRPr lang="en-US" altLang="ko-KR" sz="4000" dirty="0"/>
          </a:p>
          <a:p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=&gt; (</a:t>
            </a:r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선택할 수 있는 사이즈 옵션 개수</a:t>
            </a:r>
            <a:r>
              <a:rPr lang="en-US" altLang="ko-KR" sz="40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) x 100 </a:t>
            </a:r>
            <a:r>
              <a:rPr lang="ko-KR" altLang="en-US" sz="4000" dirty="0">
                <a:solidFill>
                  <a:schemeClr val="bg2">
                    <a:lumMod val="50000"/>
                  </a:schemeClr>
                </a:solidFill>
                <a:latin typeface="Helvetica Neue"/>
              </a:rPr>
              <a:t>개   데이터를 추출</a:t>
            </a:r>
            <a:endParaRPr lang="en-US" altLang="ko-KR" sz="4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96171657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방안 제시 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CB8385-8C5A-4F1A-A869-05206A580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67" t="22904" r="26673" b="42726"/>
          <a:stretch/>
        </p:blipFill>
        <p:spPr>
          <a:xfrm>
            <a:off x="278502" y="2713895"/>
            <a:ext cx="23800698" cy="10189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26C1C-64FC-4DAF-8F4D-12B2503F4CDA}"/>
              </a:ext>
            </a:extLst>
          </p:cNvPr>
          <p:cNvSpPr txBox="1"/>
          <p:nvPr/>
        </p:nvSpPr>
        <p:spPr>
          <a:xfrm>
            <a:off x="1155614" y="1549005"/>
            <a:ext cx="1103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&lt;</a:t>
            </a:r>
            <a:r>
              <a:rPr lang="en-US" altLang="ko-KR" sz="4000" dirty="0"/>
              <a:t> </a:t>
            </a:r>
            <a:r>
              <a:rPr lang="en-US" altLang="ko-KR" sz="4000" dirty="0">
                <a:ea typeface="나눔스퀘어" panose="020B0600000101010101" pitchFamily="50" charset="-127"/>
              </a:rPr>
              <a:t>selenium</a:t>
            </a:r>
            <a:r>
              <a:rPr lang="ko-KR" altLang="en-US" sz="4000" dirty="0">
                <a:ea typeface="나눔스퀘어" panose="020B0600000101010101" pitchFamily="50" charset="-127"/>
              </a:rPr>
              <a:t>과 </a:t>
            </a:r>
            <a:r>
              <a:rPr lang="en-US" altLang="ko-KR" sz="4000" dirty="0" err="1">
                <a:ea typeface="나눔스퀘어" panose="020B0600000101010101" pitchFamily="50" charset="-127"/>
              </a:rPr>
              <a:t>BeautifulSoup</a:t>
            </a:r>
            <a:r>
              <a:rPr lang="en-US" altLang="ko-KR" sz="4000" dirty="0">
                <a:ea typeface="나눔스퀘어" panose="020B0600000101010101" pitchFamily="50" charset="-127"/>
              </a:rPr>
              <a:t> </a:t>
            </a:r>
            <a:r>
              <a:rPr lang="ko-KR" altLang="en-US" sz="4000" dirty="0">
                <a:ea typeface="나눔스퀘어" panose="020B0600000101010101" pitchFamily="50" charset="-127"/>
              </a:rPr>
              <a:t>이용 코드 구현</a:t>
            </a:r>
            <a:r>
              <a:rPr lang="en-US" altLang="ko-KR" sz="4000" b="1" dirty="0"/>
              <a:t>&gt;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8758969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5CFC9BA-89EB-4B1F-8C86-8E26E96EC676}"/>
              </a:ext>
            </a:extLst>
          </p:cNvPr>
          <p:cNvSpPr/>
          <p:nvPr/>
        </p:nvSpPr>
        <p:spPr>
          <a:xfrm>
            <a:off x="651083" y="524164"/>
            <a:ext cx="8721517" cy="85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400" b="1" dirty="0">
                <a:ln>
                  <a:solidFill>
                    <a:srgbClr val="385C95">
                      <a:alpha val="0"/>
                    </a:srgbClr>
                  </a:solidFill>
                </a:ln>
                <a:solidFill>
                  <a:srgbClr val="916A3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방안 제시 </a:t>
            </a:r>
            <a:endParaRPr lang="en-US" altLang="ko-KR" sz="4400" b="1" dirty="0">
              <a:ln>
                <a:solidFill>
                  <a:srgbClr val="385C95">
                    <a:alpha val="0"/>
                  </a:srgbClr>
                </a:solidFill>
              </a:ln>
              <a:solidFill>
                <a:srgbClr val="916A3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A0EFBD-F06F-4014-8D66-DD6CE15E9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6" t="23675" r="18717" b="24131"/>
          <a:stretch/>
        </p:blipFill>
        <p:spPr>
          <a:xfrm>
            <a:off x="1741768" y="2318446"/>
            <a:ext cx="21359445" cy="11066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73A7AA-D19E-4033-A5B1-A7CE0DDF6D84}"/>
              </a:ext>
            </a:extLst>
          </p:cNvPr>
          <p:cNvSpPr txBox="1"/>
          <p:nvPr/>
        </p:nvSpPr>
        <p:spPr>
          <a:xfrm>
            <a:off x="1155614" y="1549005"/>
            <a:ext cx="1103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&lt;</a:t>
            </a:r>
            <a:r>
              <a:rPr lang="en-US" altLang="ko-KR" sz="4000" dirty="0"/>
              <a:t> </a:t>
            </a:r>
            <a:r>
              <a:rPr lang="en-US" altLang="ko-KR" sz="4000" dirty="0">
                <a:ea typeface="나눔스퀘어" panose="020B0600000101010101" pitchFamily="50" charset="-127"/>
              </a:rPr>
              <a:t>selenium</a:t>
            </a:r>
            <a:r>
              <a:rPr lang="ko-KR" altLang="en-US" sz="4000" dirty="0">
                <a:ea typeface="나눔스퀘어" panose="020B0600000101010101" pitchFamily="50" charset="-127"/>
              </a:rPr>
              <a:t>과 </a:t>
            </a:r>
            <a:r>
              <a:rPr lang="en-US" altLang="ko-KR" sz="4000" dirty="0" err="1">
                <a:ea typeface="나눔스퀘어" panose="020B0600000101010101" pitchFamily="50" charset="-127"/>
              </a:rPr>
              <a:t>BeautifulSoup</a:t>
            </a:r>
            <a:r>
              <a:rPr lang="en-US" altLang="ko-KR" sz="4000" dirty="0">
                <a:ea typeface="나눔스퀘어" panose="020B0600000101010101" pitchFamily="50" charset="-127"/>
              </a:rPr>
              <a:t> </a:t>
            </a:r>
            <a:r>
              <a:rPr lang="ko-KR" altLang="en-US" sz="4000" dirty="0">
                <a:ea typeface="나눔스퀘어" panose="020B0600000101010101" pitchFamily="50" charset="-127"/>
              </a:rPr>
              <a:t>이용 코드 구현</a:t>
            </a:r>
            <a:r>
              <a:rPr lang="en-US" altLang="ko-KR" sz="4000" b="1" dirty="0"/>
              <a:t>&gt;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36933912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717175"/>
      </a:dk1>
      <a:lt1>
        <a:srgbClr val="756B0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717175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Heavy"/>
        <a:ea typeface="Avenir Heavy"/>
        <a:cs typeface="Avenir Heavy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500" b="0" i="0" u="none" strike="noStrike" cap="none" spc="0" normalizeH="0" baseline="0">
            <a:ln>
              <a:noFill/>
            </a:ln>
            <a:solidFill>
              <a:srgbClr val="717175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665</Words>
  <Application>Microsoft Office PowerPoint</Application>
  <PresentationFormat>사용자 지정</PresentationFormat>
  <Paragraphs>126</Paragraphs>
  <Slides>24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9" baseType="lpstr">
      <vt:lpstr>Montserrat-SemiBold</vt:lpstr>
      <vt:lpstr>나눔스퀘어 Bold</vt:lpstr>
      <vt:lpstr>Helvetica Neue</vt:lpstr>
      <vt:lpstr>Avenir Heavy</vt:lpstr>
      <vt:lpstr>Roboto Regular</vt:lpstr>
      <vt:lpstr>Arial</vt:lpstr>
      <vt:lpstr>Helvetica Light</vt:lpstr>
      <vt:lpstr>나눔스퀘어 Light</vt:lpstr>
      <vt:lpstr>Arial Unicode MS</vt:lpstr>
      <vt:lpstr>Calibri</vt:lpstr>
      <vt:lpstr>Noto Sans CJK KR Medium</vt:lpstr>
      <vt:lpstr>Avenir Book</vt:lpstr>
      <vt:lpstr>Bebas</vt:lpstr>
      <vt:lpstr>Montserrat-Regular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김 현희</cp:lastModifiedBy>
  <cp:revision>32</cp:revision>
  <dcterms:modified xsi:type="dcterms:W3CDTF">2019-12-15T11:47:40Z</dcterms:modified>
</cp:coreProperties>
</file>